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C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/>
    <p:restoredTop sz="96327"/>
  </p:normalViewPr>
  <p:slideViewPr>
    <p:cSldViewPr snapToGrid="0">
      <p:cViewPr varScale="1">
        <p:scale>
          <a:sx n="104" d="100"/>
          <a:sy n="104" d="100"/>
        </p:scale>
        <p:origin x="1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AC48E-1BB2-EA23-CAE6-A4E6F47AE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70A994-E867-A6CE-4D7A-0B7B58957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84D8B8-23A4-7993-DF84-51038372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CC3CF1-A7B0-5A49-ED91-30ECF7F8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35D0F4-BF2B-BB18-3C5F-B659EB44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2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34BCF-089E-60EA-DB7C-C33D52B07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BDA62B-A610-FF6A-2347-91918BD1D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196991-F7CC-D90E-C302-92F48C50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196D6D-C693-A070-FCF6-442A9BDA1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76BE65-5B4A-57B1-BE44-008DFE3C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83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C6DCBB3-9966-3078-A492-E1C3331D2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EC45513-F35C-917F-A8A5-161EC3E24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F3AFD1-9482-3110-D62D-6FF45F17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625B85-2534-C930-1123-F63A6A026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EE2733-4F82-1FC8-FD15-46F6E6D9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83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5AD67-4157-82C8-4AE9-4FBBD740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8A7665-09B5-1F4B-D526-8943E67BC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9C957A-B9F0-3096-3A6A-6CEFCFF8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F4F01E-0645-C4B3-8EBF-BD53A751F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C9B958-32DA-99B7-2278-62BC8BD7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79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EB82E-EB73-ACA1-7946-F2F7F5C8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808900-2C81-8191-063E-F3E986D60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B861D5-5885-43F5-E6DA-47AC1C64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CEA584-4DB8-DCEC-EB77-C43E8717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11EE39-8871-4B5F-1597-35CE4A18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0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87AF3-CECA-AC52-2689-0CCED6AD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2FB0A-8D99-2A04-AABD-4547F1C6E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27AB6C-3947-CE8E-244C-C3BD5F3D3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FA618B-CB9F-8556-577A-3A4E4DDB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ED8A70-D548-D551-AAF4-26394B8D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CCE747-05D0-A883-6244-656327C0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45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7B25A-41DD-B107-F1DE-A5629FC74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B20FAA-E250-A764-965E-BC3CBD285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FB9AD0-9D02-51AC-F39A-DA178AD9B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45C64F9-4013-1F4B-F09B-9D223B8A7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76F724C-40A6-A2B5-19F0-AA859BDE5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1DEA1E4-25E0-2985-B83A-55BE6F63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AC500D0-1421-C4F9-9F1D-5BCC4C51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B43BA9-DAE8-9906-D998-E122022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71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7AF73-9966-AE8F-CD0F-26746345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65E12D0-1162-D8CA-4161-AE376178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9025B0A-67AA-4652-4FED-CCA7C8B7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28FC627-F57D-5728-6CCF-351AB1D5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09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8EEB639-A6EA-5D78-AF78-E0CD7959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BBFF1BF-8285-304F-46B2-A622730C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47426E-A3A3-C8C1-7B08-D814D881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56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4E495-7399-2874-7772-239CD0A3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CA5420-9BDA-9040-9E12-26B79FF88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29A6A3C-4BC2-8CB2-F5F7-ECC5487C8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B45FA5-5A4D-B434-77DB-3C3360D2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CFA6C0-14F2-FE3C-DCD8-74D1BC3D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7858B7-B000-CB38-6336-A08E3319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40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0B431A-FDCC-CE7D-5E6A-01F8A90C5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2053918-7A3B-B4F6-36B9-341CF90BC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DB25CC-C979-2C64-1D26-4F3365E63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270728-78B5-3DE9-96CB-69AD9EC9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D9A5BB-8539-5C84-D20F-2CA68081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A54800-A5BA-B113-3316-D29CE2D9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46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5D6B13F-0EBA-B554-7BB2-748E9750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10FE3D-2EEC-024B-F880-9F8D816B4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017B08-3E28-78CF-6D8B-0E52DEEE9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B054-BB5A-A646-9873-2733EBC0EF78}" type="datetimeFigureOut">
              <a:rPr lang="nl-NL" smtClean="0"/>
              <a:t>08-11-2022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8BEC46-E0B0-8E09-20CC-FABB099D6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D7B17D-CFD0-B59C-B04F-662331015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0A1B-91AF-1344-9F71-CF746F80A3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81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9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Afbeelding 27">
            <a:extLst>
              <a:ext uri="{FF2B5EF4-FFF2-40B4-BE49-F238E27FC236}">
                <a16:creationId xmlns:a16="http://schemas.microsoft.com/office/drawing/2014/main" id="{8D8733D3-889C-6693-1BE7-A78CC4624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2" y="91473"/>
            <a:ext cx="2125363" cy="1331540"/>
          </a:xfrm>
          <a:prstGeom prst="rect">
            <a:avLst/>
          </a:prstGeom>
        </p:spPr>
      </p:pic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11BBA291-4F72-5183-EED9-7A0D8F0DA94E}"/>
              </a:ext>
            </a:extLst>
          </p:cNvPr>
          <p:cNvSpPr/>
          <p:nvPr/>
        </p:nvSpPr>
        <p:spPr>
          <a:xfrm>
            <a:off x="469557" y="1420404"/>
            <a:ext cx="3435178" cy="4959920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Afgeronde rechthoek 24">
            <a:extLst>
              <a:ext uri="{FF2B5EF4-FFF2-40B4-BE49-F238E27FC236}">
                <a16:creationId xmlns:a16="http://schemas.microsoft.com/office/drawing/2014/main" id="{61C026F3-7F00-34DD-0EC7-513BE83089DF}"/>
              </a:ext>
            </a:extLst>
          </p:cNvPr>
          <p:cNvSpPr/>
          <p:nvPr/>
        </p:nvSpPr>
        <p:spPr>
          <a:xfrm>
            <a:off x="4275437" y="1420405"/>
            <a:ext cx="3435178" cy="4924788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>
            <a:extLst>
              <a:ext uri="{FF2B5EF4-FFF2-40B4-BE49-F238E27FC236}">
                <a16:creationId xmlns:a16="http://schemas.microsoft.com/office/drawing/2014/main" id="{F569C5D4-66FD-A25C-998C-E1F2AD609591}"/>
              </a:ext>
            </a:extLst>
          </p:cNvPr>
          <p:cNvSpPr/>
          <p:nvPr/>
        </p:nvSpPr>
        <p:spPr>
          <a:xfrm>
            <a:off x="8081318" y="1420405"/>
            <a:ext cx="3435178" cy="4924788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B5244BB-74B4-91A5-88BB-111F20293DE6}"/>
              </a:ext>
            </a:extLst>
          </p:cNvPr>
          <p:cNvSpPr txBox="1"/>
          <p:nvPr/>
        </p:nvSpPr>
        <p:spPr>
          <a:xfrm>
            <a:off x="675504" y="1600967"/>
            <a:ext cx="308609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Tegemoetkoming Energiekosten </a:t>
            </a:r>
            <a:endParaRPr lang="nl-NL" sz="16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energie-intensief </a:t>
            </a:r>
          </a:p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mkb (TEK)</a:t>
            </a:r>
            <a:endParaRPr lang="nl-NL" sz="16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6C72DE-48C4-FB6E-7974-E62A9BD65AB0}"/>
              </a:ext>
            </a:extLst>
          </p:cNvPr>
          <p:cNvSpPr txBox="1"/>
          <p:nvPr/>
        </p:nvSpPr>
        <p:spPr>
          <a:xfrm>
            <a:off x="695068" y="2720212"/>
            <a:ext cx="308609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huidige TEK bereikt ondernemers in de winkelstraat niet. Maak de TEK passend zodat de middelen terecht komen bij de ondernemers die het nodig hebben.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Verhoog het bedrag van </a:t>
            </a:r>
            <a:b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€ 160.000, - naar het door de Europese Commissie toegestane maximum.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 het mogelijk dat ondernemers met meerdere vestigingen voor elke vestiging </a:t>
            </a:r>
            <a:b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 kunnen ontvangen.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Schrap de grens van maximaal </a:t>
            </a:r>
            <a:b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 medewerkers om in aanmerking te komen voor de TEK. 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1630054-658A-89D6-FC0C-3871AD167CC9}"/>
              </a:ext>
            </a:extLst>
          </p:cNvPr>
          <p:cNvSpPr txBox="1"/>
          <p:nvPr/>
        </p:nvSpPr>
        <p:spPr>
          <a:xfrm>
            <a:off x="4584356" y="2093410"/>
            <a:ext cx="27277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Prijsplafond</a:t>
            </a:r>
            <a:endParaRPr lang="nl-NL" sz="16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energie</a:t>
            </a:r>
            <a:endParaRPr lang="nl-NL" sz="16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C0B0364-8668-5984-8BA4-E5383221F12D}"/>
              </a:ext>
            </a:extLst>
          </p:cNvPr>
          <p:cNvSpPr txBox="1"/>
          <p:nvPr/>
        </p:nvSpPr>
        <p:spPr>
          <a:xfrm>
            <a:off x="4584356" y="2720212"/>
            <a:ext cx="297797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 met betere passende criteria dat alle winkels gebruik kunnen maken van het prijsplafond energie.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 dat ondernemers met meerdere vestigingen waarvan één of enkele een grootverbruikersaansluiting hebben, wél gebruik kunnen maken van het prijsplafond.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 het prijsplafond kleinverbruikers beschikbaar voor alle ondernemers, ook als ze boven hun winkel of opslag wonen of een bedrijfspand delen.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767D701-9A61-C8D4-C111-8CC8DBFFB51A}"/>
              </a:ext>
            </a:extLst>
          </p:cNvPr>
          <p:cNvSpPr txBox="1"/>
          <p:nvPr/>
        </p:nvSpPr>
        <p:spPr>
          <a:xfrm>
            <a:off x="8340549" y="2090179"/>
            <a:ext cx="30153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 nemen hun verantwoordelijkheid</a:t>
            </a:r>
            <a:endParaRPr lang="nl-NL" sz="16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69E821A-B70A-C618-02F8-661928F6DA45}"/>
              </a:ext>
            </a:extLst>
          </p:cNvPr>
          <p:cNvSpPr txBox="1"/>
          <p:nvPr/>
        </p:nvSpPr>
        <p:spPr>
          <a:xfrm>
            <a:off x="8340550" y="2678185"/>
            <a:ext cx="30153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 nemen verantwoordelijkheid voor het besparen van energie. Zij sluiten waar mogelijk de deuren, besparen op de verlichting en op de bedrijfsvoering.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Retailers nemen hun maatschappelijke verantwoordelijkheid door aan medewerkers en klanten de nodige extra sociale warmte en aandacht te bieden. De campagne ‘</a:t>
            </a:r>
            <a:r>
              <a:rPr lang="nl-NL" sz="1200" i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Warm welkom in onze winkel</a:t>
            </a: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ondersteunt hierbij.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huidige regelingen voldoen niet en veroorzaken daarmee grote druk op de leefbaarheid in dorpen en steden.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C938751-9165-2B3F-C9D8-7258BBD49909}"/>
              </a:ext>
            </a:extLst>
          </p:cNvPr>
          <p:cNvSpPr txBox="1"/>
          <p:nvPr/>
        </p:nvSpPr>
        <p:spPr>
          <a:xfrm>
            <a:off x="1834978" y="477676"/>
            <a:ext cx="114547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Laat de 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winkelstraat niet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kou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staan</a:t>
            </a:r>
            <a:endParaRPr lang="nl-NL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43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9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184308E-724A-860F-5892-43E97C91C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919" y="161967"/>
            <a:ext cx="10687999" cy="669603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8C5176F-6E60-5C79-AE8D-5311726A1A61}"/>
              </a:ext>
            </a:extLst>
          </p:cNvPr>
          <p:cNvSpPr txBox="1"/>
          <p:nvPr/>
        </p:nvSpPr>
        <p:spPr>
          <a:xfrm>
            <a:off x="6096000" y="1617157"/>
            <a:ext cx="1145471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60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Laat de </a:t>
            </a:r>
          </a:p>
          <a:p>
            <a:r>
              <a:rPr lang="nl-NL" sz="6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winkelstraat </a:t>
            </a:r>
          </a:p>
          <a:p>
            <a:r>
              <a:rPr lang="nl-NL" sz="6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 </a:t>
            </a:r>
            <a:r>
              <a:rPr lang="nl-NL" sz="60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</a:t>
            </a:r>
          </a:p>
          <a:p>
            <a:r>
              <a:rPr lang="nl-NL" sz="6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kou </a:t>
            </a:r>
            <a:r>
              <a:rPr lang="nl-NL" sz="60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staan</a:t>
            </a:r>
            <a:endParaRPr lang="nl-NL" sz="60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5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9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184308E-724A-860F-5892-43E97C91C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14" y="161967"/>
            <a:ext cx="2817340" cy="1765064"/>
          </a:xfrm>
          <a:prstGeom prst="rect">
            <a:avLst/>
          </a:prstGeom>
        </p:spPr>
      </p:pic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11BBA291-4F72-5183-EED9-7A0D8F0DA94E}"/>
              </a:ext>
            </a:extLst>
          </p:cNvPr>
          <p:cNvSpPr/>
          <p:nvPr/>
        </p:nvSpPr>
        <p:spPr>
          <a:xfrm>
            <a:off x="572530" y="1914673"/>
            <a:ext cx="11046939" cy="4374915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B5244BB-74B4-91A5-88BB-111F20293DE6}"/>
              </a:ext>
            </a:extLst>
          </p:cNvPr>
          <p:cNvSpPr txBox="1"/>
          <p:nvPr/>
        </p:nvSpPr>
        <p:spPr>
          <a:xfrm>
            <a:off x="894791" y="2434190"/>
            <a:ext cx="30860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Tegemoetkoming Energiekosten </a:t>
            </a:r>
            <a:endParaRPr lang="nl-NL" sz="20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energie-intensief </a:t>
            </a:r>
          </a:p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mkb (TEK)</a:t>
            </a:r>
            <a:endParaRPr lang="nl-NL" sz="20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6C72DE-48C4-FB6E-7974-E62A9BD65AB0}"/>
              </a:ext>
            </a:extLst>
          </p:cNvPr>
          <p:cNvSpPr txBox="1"/>
          <p:nvPr/>
        </p:nvSpPr>
        <p:spPr>
          <a:xfrm>
            <a:off x="3876932" y="2437531"/>
            <a:ext cx="7408907" cy="3311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huidige TEK bereikt ondernemers in de winkelstraat niet. Maak de TEK passend zodat de middelen terecht komen bij de ondernemers die het nodig hebben. 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Verhoog het bedrag van </a:t>
            </a:r>
            <a:b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€ 160.000, - naar het door de Europese Commissie toegestane maximum.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 het mogelijk dat ondernemers met meerdere vestigingen voor elke vestiging </a:t>
            </a:r>
            <a:b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 kunnen ontvangen.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Schrap de grens van maximaal </a:t>
            </a:r>
            <a:b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 medewerkers om in aanmerking te komen voor de TEK. 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8C5176F-6E60-5C79-AE8D-5311726A1A61}"/>
              </a:ext>
            </a:extLst>
          </p:cNvPr>
          <p:cNvSpPr txBox="1"/>
          <p:nvPr/>
        </p:nvSpPr>
        <p:spPr>
          <a:xfrm>
            <a:off x="2245839" y="367367"/>
            <a:ext cx="1145471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Laat de 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winkelstraat </a:t>
            </a:r>
          </a:p>
          <a:p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kou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staan</a:t>
            </a:r>
            <a:endParaRPr lang="nl-NL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76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9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15E8178-7F46-528F-F1FE-F1FCE5683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14" y="161967"/>
            <a:ext cx="2817340" cy="1765064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D487B12-9178-80F1-19FE-EBC900C90948}"/>
              </a:ext>
            </a:extLst>
          </p:cNvPr>
          <p:cNvSpPr txBox="1"/>
          <p:nvPr/>
        </p:nvSpPr>
        <p:spPr>
          <a:xfrm>
            <a:off x="2245839" y="367367"/>
            <a:ext cx="1145471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Laat de 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winkelstraat </a:t>
            </a:r>
          </a:p>
          <a:p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kou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staan</a:t>
            </a:r>
            <a:endParaRPr lang="nl-NL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11BBA291-4F72-5183-EED9-7A0D8F0DA94E}"/>
              </a:ext>
            </a:extLst>
          </p:cNvPr>
          <p:cNvSpPr/>
          <p:nvPr/>
        </p:nvSpPr>
        <p:spPr>
          <a:xfrm>
            <a:off x="572530" y="1914673"/>
            <a:ext cx="11046939" cy="4374915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B5244BB-74B4-91A5-88BB-111F20293DE6}"/>
              </a:ext>
            </a:extLst>
          </p:cNvPr>
          <p:cNvSpPr txBox="1"/>
          <p:nvPr/>
        </p:nvSpPr>
        <p:spPr>
          <a:xfrm>
            <a:off x="894791" y="2434190"/>
            <a:ext cx="30860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Prijsplafond</a:t>
            </a:r>
            <a:endParaRPr lang="nl-NL" sz="20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energie</a:t>
            </a:r>
            <a:endParaRPr lang="nl-NL" sz="20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6C72DE-48C4-FB6E-7974-E62A9BD65AB0}"/>
              </a:ext>
            </a:extLst>
          </p:cNvPr>
          <p:cNvSpPr txBox="1"/>
          <p:nvPr/>
        </p:nvSpPr>
        <p:spPr>
          <a:xfrm>
            <a:off x="3876932" y="2437531"/>
            <a:ext cx="7408907" cy="2424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 met betere passende criteria dat alle winkels gebruik kunnen maken van het prijsplafond energie.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 dat ondernemers met meerdere vestigingen waarvan één of enkele een grootverbruikersaansluiting hebben, wél gebruik kunnen maken van het prijsplafond. 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 het prijsplafond kleinverbruikers beschikbaar voor alle ondernemers, ook als ze boven hun winkel of opslag wonen of een bedrijfspand delen.</a:t>
            </a:r>
          </a:p>
        </p:txBody>
      </p:sp>
    </p:spTree>
    <p:extLst>
      <p:ext uri="{BB962C8B-B14F-4D97-AF65-F5344CB8AC3E}">
        <p14:creationId xmlns:p14="http://schemas.microsoft.com/office/powerpoint/2010/main" val="199659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9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15E8178-7F46-528F-F1FE-F1FCE5683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14" y="161967"/>
            <a:ext cx="2817340" cy="1765064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D487B12-9178-80F1-19FE-EBC900C90948}"/>
              </a:ext>
            </a:extLst>
          </p:cNvPr>
          <p:cNvSpPr txBox="1"/>
          <p:nvPr/>
        </p:nvSpPr>
        <p:spPr>
          <a:xfrm>
            <a:off x="2245839" y="367367"/>
            <a:ext cx="1145471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Laat de 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winkelstraat </a:t>
            </a:r>
          </a:p>
          <a:p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</a:t>
            </a:r>
            <a:r>
              <a:rPr lang="nl-NL" sz="32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kou </a:t>
            </a:r>
            <a:r>
              <a:rPr lang="nl-NL" sz="32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staan</a:t>
            </a:r>
            <a:endParaRPr lang="nl-NL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11BBA291-4F72-5183-EED9-7A0D8F0DA94E}"/>
              </a:ext>
            </a:extLst>
          </p:cNvPr>
          <p:cNvSpPr/>
          <p:nvPr/>
        </p:nvSpPr>
        <p:spPr>
          <a:xfrm>
            <a:off x="572530" y="1914673"/>
            <a:ext cx="11046939" cy="4374915"/>
          </a:xfrm>
          <a:prstGeom prst="roundRect">
            <a:avLst>
              <a:gd name="adj" fmla="val 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B5244BB-74B4-91A5-88BB-111F20293DE6}"/>
              </a:ext>
            </a:extLst>
          </p:cNvPr>
          <p:cNvSpPr txBox="1"/>
          <p:nvPr/>
        </p:nvSpPr>
        <p:spPr>
          <a:xfrm>
            <a:off x="894791" y="2434190"/>
            <a:ext cx="30860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 </a:t>
            </a:r>
          </a:p>
          <a:p>
            <a:r>
              <a:rPr lang="nl-NL" sz="2000" b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nemen hun </a:t>
            </a:r>
            <a:r>
              <a:rPr lang="nl-NL" sz="2000" b="1" dirty="0" err="1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verantwoordelijk-heid</a:t>
            </a:r>
            <a:endParaRPr lang="nl-NL" sz="2000" dirty="0">
              <a:solidFill>
                <a:srgbClr val="26517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6C72DE-48C4-FB6E-7974-E62A9BD65AB0}"/>
              </a:ext>
            </a:extLst>
          </p:cNvPr>
          <p:cNvSpPr txBox="1"/>
          <p:nvPr/>
        </p:nvSpPr>
        <p:spPr>
          <a:xfrm>
            <a:off x="3876932" y="2437531"/>
            <a:ext cx="7408907" cy="2720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Winkels nemen verantwoordelijkheid voor het besparen van energie. Zij sluiten waar mogelijk de deuren, besparen op de verlichting en op de bedrijfsvoering.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Retailers nemen hun maatschappelijke verantwoordelijkheid door aan medewerkers en klanten de nodige extra sociale warmte en aandacht te bieden. De campagne ‘</a:t>
            </a:r>
            <a:r>
              <a:rPr lang="nl-NL" sz="1600" i="1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Warm welkom in onze winkel</a:t>
            </a: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ondersteunt hierbij.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26517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huidige regelingen voldoen niet en veroorzaken daarmee grote druk op de leefbaarheid in dorpen en steden.</a:t>
            </a:r>
          </a:p>
        </p:txBody>
      </p:sp>
    </p:spTree>
    <p:extLst>
      <p:ext uri="{BB962C8B-B14F-4D97-AF65-F5344CB8AC3E}">
        <p14:creationId xmlns:p14="http://schemas.microsoft.com/office/powerpoint/2010/main" val="2815430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494</Words>
  <Application>Microsoft Macintosh PowerPoint</Application>
  <PresentationFormat>Breedbeeld</PresentationFormat>
  <Paragraphs>44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Claire Brinkman | INretail</dc:creator>
  <cp:lastModifiedBy>Claire Brinkman | INretail</cp:lastModifiedBy>
  <cp:revision>4</cp:revision>
  <dcterms:created xsi:type="dcterms:W3CDTF">2022-11-08T12:14:14Z</dcterms:created>
  <dcterms:modified xsi:type="dcterms:W3CDTF">2022-11-08T12:38:08Z</dcterms:modified>
</cp:coreProperties>
</file>