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9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floraholland.sharepoint.com/sites/RetailServices-Segmenten/Bloemisten/Nederland/VBW%20branchevereniging/2023%20Project%20bloemist%202030/Bloemisten%202030%20data%20analyse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floraholland.sharepoint.com/sites/RetailServices-Segmenten/Bloemisten/Nederland/VBW%20branchevereniging/2023%20Project%20bloemist%202030/Bloemisten%202030%20data%20analyse%20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Omzet</a:t>
            </a:r>
            <a:r>
              <a:rPr lang="nl-NL" baseline="0"/>
              <a:t> ambitie 2025</a:t>
            </a:r>
            <a:endParaRPr lang="nl-NL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'[Bloemisten 2030 data analyse 2024.xlsx]ULFT'!$EE$99</c:f>
              <c:strCache>
                <c:ptCount val="1"/>
                <c:pt idx="0">
                  <c:v>2024</c:v>
                </c:pt>
              </c:strCache>
            </c:strRef>
          </c:tx>
          <c:spPr>
            <a:ln w="3810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numRef>
              <c:f>'[Bloemisten 2030 data analyse 2024.xlsx]ULFT'!$EF$98:$GE$98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'[Bloemisten 2030 data analyse 2024.xlsx]ULFT'!$EF$99:$GE$99</c:f>
              <c:numCache>
                <c:formatCode>0</c:formatCode>
                <c:ptCount val="52"/>
                <c:pt idx="0">
                  <c:v>6068.69</c:v>
                </c:pt>
                <c:pt idx="1">
                  <c:v>5575.35</c:v>
                </c:pt>
                <c:pt idx="2">
                  <c:v>4529.72</c:v>
                </c:pt>
                <c:pt idx="3">
                  <c:v>5325</c:v>
                </c:pt>
                <c:pt idx="4">
                  <c:v>6055.41</c:v>
                </c:pt>
                <c:pt idx="5">
                  <c:v>5230.7</c:v>
                </c:pt>
                <c:pt idx="6">
                  <c:v>7912.44</c:v>
                </c:pt>
                <c:pt idx="7">
                  <c:v>4619.17</c:v>
                </c:pt>
                <c:pt idx="8">
                  <c:v>5785.54</c:v>
                </c:pt>
                <c:pt idx="9">
                  <c:v>6352.08</c:v>
                </c:pt>
                <c:pt idx="10">
                  <c:v>6825.84</c:v>
                </c:pt>
                <c:pt idx="11">
                  <c:v>6985.17</c:v>
                </c:pt>
                <c:pt idx="12">
                  <c:v>9533.14</c:v>
                </c:pt>
                <c:pt idx="13">
                  <c:v>4502.7700000000004</c:v>
                </c:pt>
                <c:pt idx="14">
                  <c:v>5777.52</c:v>
                </c:pt>
                <c:pt idx="15">
                  <c:v>5503.46</c:v>
                </c:pt>
                <c:pt idx="16">
                  <c:v>4644.17</c:v>
                </c:pt>
                <c:pt idx="17">
                  <c:v>4899.9399999999996</c:v>
                </c:pt>
                <c:pt idx="18">
                  <c:v>9420.2000000000007</c:v>
                </c:pt>
                <c:pt idx="19">
                  <c:v>8599.6</c:v>
                </c:pt>
                <c:pt idx="20">
                  <c:v>7645.22</c:v>
                </c:pt>
                <c:pt idx="21">
                  <c:v>7121.14</c:v>
                </c:pt>
                <c:pt idx="22">
                  <c:v>7332.21</c:v>
                </c:pt>
                <c:pt idx="23">
                  <c:v>6196.98</c:v>
                </c:pt>
                <c:pt idx="24">
                  <c:v>5655.75</c:v>
                </c:pt>
                <c:pt idx="25">
                  <c:v>0</c:v>
                </c:pt>
                <c:pt idx="26">
                  <c:v>6250.64</c:v>
                </c:pt>
                <c:pt idx="27">
                  <c:v>7257.67</c:v>
                </c:pt>
                <c:pt idx="28">
                  <c:v>4014.88</c:v>
                </c:pt>
                <c:pt idx="29">
                  <c:v>6030.04</c:v>
                </c:pt>
                <c:pt idx="30">
                  <c:v>4108.5200000000004</c:v>
                </c:pt>
                <c:pt idx="31">
                  <c:v>4370.08</c:v>
                </c:pt>
                <c:pt idx="32">
                  <c:v>5088.32</c:v>
                </c:pt>
                <c:pt idx="33">
                  <c:v>6432.82</c:v>
                </c:pt>
                <c:pt idx="34">
                  <c:v>6695.21</c:v>
                </c:pt>
                <c:pt idx="35">
                  <c:v>6524.84</c:v>
                </c:pt>
                <c:pt idx="36">
                  <c:v>7292.33</c:v>
                </c:pt>
                <c:pt idx="37">
                  <c:v>6661.11</c:v>
                </c:pt>
                <c:pt idx="38">
                  <c:v>8869.6</c:v>
                </c:pt>
                <c:pt idx="39">
                  <c:v>7228.17</c:v>
                </c:pt>
                <c:pt idx="40">
                  <c:v>6161.56</c:v>
                </c:pt>
                <c:pt idx="41">
                  <c:v>7416.96</c:v>
                </c:pt>
                <c:pt idx="42">
                  <c:v>7491.2</c:v>
                </c:pt>
                <c:pt idx="43">
                  <c:v>7785.57</c:v>
                </c:pt>
                <c:pt idx="44">
                  <c:v>6582.25</c:v>
                </c:pt>
                <c:pt idx="45">
                  <c:v>6618.83</c:v>
                </c:pt>
                <c:pt idx="46">
                  <c:v>7251.41</c:v>
                </c:pt>
                <c:pt idx="47">
                  <c:v>7845.45</c:v>
                </c:pt>
                <c:pt idx="48">
                  <c:v>8286.3700000000008</c:v>
                </c:pt>
                <c:pt idx="49">
                  <c:v>8738.23</c:v>
                </c:pt>
                <c:pt idx="50">
                  <c:v>9909.8700000000008</c:v>
                </c:pt>
                <c:pt idx="51">
                  <c:v>9039.0499999999993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F2-4265-9BF7-F9939C3D053C}"/>
            </c:ext>
          </c:extLst>
        </c:ser>
        <c:ser>
          <c:idx val="1"/>
          <c:order val="1"/>
          <c:tx>
            <c:strRef>
              <c:f>'[Bloemisten 2030 data analyse 2024.xlsx]ULFT'!$EE$100</c:f>
              <c:strCache>
                <c:ptCount val="1"/>
                <c:pt idx="0">
                  <c:v>2025</c:v>
                </c:pt>
              </c:strCache>
            </c:strRef>
          </c:tx>
          <c:spPr>
            <a:ln w="57150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'[Bloemisten 2030 data analyse 2024.xlsx]ULFT'!$EF$98:$GE$98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'[Bloemisten 2030 data analyse 2024.xlsx]ULFT'!$EF$100:$GE$100</c:f>
              <c:numCache>
                <c:formatCode>0</c:formatCode>
                <c:ptCount val="52"/>
                <c:pt idx="0">
                  <c:v>6675.5590000000002</c:v>
                </c:pt>
                <c:pt idx="1">
                  <c:v>6132.8850000000011</c:v>
                </c:pt>
                <c:pt idx="2">
                  <c:v>6000</c:v>
                </c:pt>
                <c:pt idx="3">
                  <c:v>6000</c:v>
                </c:pt>
                <c:pt idx="4">
                  <c:v>6660.951</c:v>
                </c:pt>
                <c:pt idx="5">
                  <c:v>6000</c:v>
                </c:pt>
                <c:pt idx="6">
                  <c:v>8703.6840000000011</c:v>
                </c:pt>
                <c:pt idx="7">
                  <c:v>6500</c:v>
                </c:pt>
                <c:pt idx="8">
                  <c:v>6364.0940000000001</c:v>
                </c:pt>
                <c:pt idx="9">
                  <c:v>6987.2880000000005</c:v>
                </c:pt>
                <c:pt idx="10">
                  <c:v>7000</c:v>
                </c:pt>
                <c:pt idx="11">
                  <c:v>7000</c:v>
                </c:pt>
                <c:pt idx="12">
                  <c:v>7000</c:v>
                </c:pt>
                <c:pt idx="13">
                  <c:v>7000</c:v>
                </c:pt>
                <c:pt idx="14">
                  <c:v>8000</c:v>
                </c:pt>
                <c:pt idx="15">
                  <c:v>11000</c:v>
                </c:pt>
                <c:pt idx="16">
                  <c:v>7000</c:v>
                </c:pt>
                <c:pt idx="17">
                  <c:v>7000</c:v>
                </c:pt>
                <c:pt idx="18">
                  <c:v>13000</c:v>
                </c:pt>
                <c:pt idx="19">
                  <c:v>9459.5600000000013</c:v>
                </c:pt>
                <c:pt idx="20">
                  <c:v>8409.7420000000002</c:v>
                </c:pt>
                <c:pt idx="21">
                  <c:v>7833.2540000000008</c:v>
                </c:pt>
                <c:pt idx="22">
                  <c:v>8065.4310000000005</c:v>
                </c:pt>
                <c:pt idx="23">
                  <c:v>6816.6779999999999</c:v>
                </c:pt>
                <c:pt idx="24">
                  <c:v>6221.3250000000007</c:v>
                </c:pt>
                <c:pt idx="25">
                  <c:v>6500</c:v>
                </c:pt>
                <c:pt idx="26">
                  <c:v>6875.7040000000006</c:v>
                </c:pt>
                <c:pt idx="27">
                  <c:v>7983.4370000000008</c:v>
                </c:pt>
                <c:pt idx="28">
                  <c:v>6000</c:v>
                </c:pt>
                <c:pt idx="29">
                  <c:v>6633.0440000000008</c:v>
                </c:pt>
                <c:pt idx="30">
                  <c:v>5000</c:v>
                </c:pt>
                <c:pt idx="31">
                  <c:v>5000</c:v>
                </c:pt>
                <c:pt idx="32">
                  <c:v>5597.152</c:v>
                </c:pt>
                <c:pt idx="33">
                  <c:v>7076.1019999999999</c:v>
                </c:pt>
                <c:pt idx="34">
                  <c:v>7364.7310000000007</c:v>
                </c:pt>
                <c:pt idx="35">
                  <c:v>7177.3240000000005</c:v>
                </c:pt>
                <c:pt idx="36">
                  <c:v>8021.563000000001</c:v>
                </c:pt>
                <c:pt idx="37">
                  <c:v>7327.2210000000005</c:v>
                </c:pt>
                <c:pt idx="38">
                  <c:v>9756.5600000000013</c:v>
                </c:pt>
                <c:pt idx="39">
                  <c:v>7950.987000000001</c:v>
                </c:pt>
                <c:pt idx="40">
                  <c:v>6777.7160000000013</c:v>
                </c:pt>
                <c:pt idx="41">
                  <c:v>8158.6560000000009</c:v>
                </c:pt>
                <c:pt idx="42">
                  <c:v>8240.32</c:v>
                </c:pt>
                <c:pt idx="43">
                  <c:v>8564.1270000000004</c:v>
                </c:pt>
                <c:pt idx="44">
                  <c:v>7240.4750000000004</c:v>
                </c:pt>
                <c:pt idx="45">
                  <c:v>7280.7130000000006</c:v>
                </c:pt>
                <c:pt idx="46">
                  <c:v>7976.5510000000004</c:v>
                </c:pt>
                <c:pt idx="47">
                  <c:v>8629.9950000000008</c:v>
                </c:pt>
                <c:pt idx="48">
                  <c:v>9115.0070000000014</c:v>
                </c:pt>
                <c:pt idx="49">
                  <c:v>9612.0529999999999</c:v>
                </c:pt>
                <c:pt idx="50">
                  <c:v>10900.857000000002</c:v>
                </c:pt>
                <c:pt idx="51">
                  <c:v>9942.9549999999999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F2-4265-9BF7-F9939C3D05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8930640"/>
        <c:axId val="1068931360"/>
      </c:lineChart>
      <c:catAx>
        <c:axId val="106893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068931360"/>
        <c:crosses val="autoZero"/>
        <c:auto val="1"/>
        <c:lblAlgn val="ctr"/>
        <c:lblOffset val="100"/>
        <c:noMultiLvlLbl val="0"/>
      </c:catAx>
      <c:valAx>
        <c:axId val="1068931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068930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Omzet verdeling per hoofdgroep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areaChart>
        <c:grouping val="percentStacked"/>
        <c:varyColors val="0"/>
        <c:ser>
          <c:idx val="0"/>
          <c:order val="0"/>
          <c:tx>
            <c:strRef>
              <c:f>'Grafiek 2024'!$D$294</c:f>
              <c:strCache>
                <c:ptCount val="1"/>
                <c:pt idx="0">
                  <c:v>Bloemen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  <a:effectLst/>
          </c:spPr>
          <c:cat>
            <c:numRef>
              <c:f>'Grafiek 2024'!$E$293:$BD$293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'Grafiek 2024'!$E$294:$BD$294</c:f>
              <c:numCache>
                <c:formatCode>0%</c:formatCode>
                <c:ptCount val="52"/>
                <c:pt idx="0">
                  <c:v>0.68335257890685164</c:v>
                </c:pt>
                <c:pt idx="1">
                  <c:v>0.65637604889440126</c:v>
                </c:pt>
                <c:pt idx="2">
                  <c:v>0.68603517421538684</c:v>
                </c:pt>
                <c:pt idx="3">
                  <c:v>0.59130359377086383</c:v>
                </c:pt>
                <c:pt idx="4">
                  <c:v>0.63005966942232128</c:v>
                </c:pt>
                <c:pt idx="5">
                  <c:v>0.63179287051368826</c:v>
                </c:pt>
                <c:pt idx="6">
                  <c:v>0.79235321863644381</c:v>
                </c:pt>
                <c:pt idx="7">
                  <c:v>0.5021218233158532</c:v>
                </c:pt>
                <c:pt idx="8">
                  <c:v>0.67794545626946545</c:v>
                </c:pt>
                <c:pt idx="9">
                  <c:v>0.71468610001137522</c:v>
                </c:pt>
                <c:pt idx="10">
                  <c:v>0.65465916588647788</c:v>
                </c:pt>
                <c:pt idx="11">
                  <c:v>0.58572243975534921</c:v>
                </c:pt>
                <c:pt idx="12">
                  <c:v>0.59939664856226305</c:v>
                </c:pt>
                <c:pt idx="13">
                  <c:v>0.67103224023180896</c:v>
                </c:pt>
                <c:pt idx="14">
                  <c:v>0.57314388161102081</c:v>
                </c:pt>
                <c:pt idx="15">
                  <c:v>0.64814623845613195</c:v>
                </c:pt>
                <c:pt idx="16">
                  <c:v>0.56517997421836985</c:v>
                </c:pt>
                <c:pt idx="17">
                  <c:v>0.5944398959563536</c:v>
                </c:pt>
                <c:pt idx="18">
                  <c:v>0.61077409913572034</c:v>
                </c:pt>
                <c:pt idx="19">
                  <c:v>0.61665778864893506</c:v>
                </c:pt>
                <c:pt idx="20">
                  <c:v>0.6238408504679307</c:v>
                </c:pt>
                <c:pt idx="21">
                  <c:v>0.58218467422768738</c:v>
                </c:pt>
                <c:pt idx="22">
                  <c:v>0.58477681212436428</c:v>
                </c:pt>
                <c:pt idx="23">
                  <c:v>0.57121551081282596</c:v>
                </c:pt>
                <c:pt idx="24">
                  <c:v>0.64495614233190901</c:v>
                </c:pt>
                <c:pt idx="25">
                  <c:v>0.58451786223583835</c:v>
                </c:pt>
                <c:pt idx="26">
                  <c:v>0.7009960615747155</c:v>
                </c:pt>
                <c:pt idx="27">
                  <c:v>0.59023473711503138</c:v>
                </c:pt>
                <c:pt idx="28">
                  <c:v>0.67683057379389089</c:v>
                </c:pt>
                <c:pt idx="29">
                  <c:v>0.48474728662256744</c:v>
                </c:pt>
                <c:pt idx="30">
                  <c:v>0.56894440757691567</c:v>
                </c:pt>
                <c:pt idx="31">
                  <c:v>0.5697678035834346</c:v>
                </c:pt>
                <c:pt idx="32">
                  <c:v>0.50837229450162058</c:v>
                </c:pt>
                <c:pt idx="33">
                  <c:v>0.61264106336160595</c:v>
                </c:pt>
                <c:pt idx="34">
                  <c:v>0.53928126874960791</c:v>
                </c:pt>
                <c:pt idx="35">
                  <c:v>0.62679013345178192</c:v>
                </c:pt>
                <c:pt idx="36">
                  <c:v>0.66116603097999516</c:v>
                </c:pt>
                <c:pt idx="37">
                  <c:v>0.7161440039150373</c:v>
                </c:pt>
                <c:pt idx="38">
                  <c:v>0.67822749311282893</c:v>
                </c:pt>
                <c:pt idx="39">
                  <c:v>0.70015790970703329</c:v>
                </c:pt>
                <c:pt idx="40">
                  <c:v>0.73493306777486256</c:v>
                </c:pt>
                <c:pt idx="41">
                  <c:v>0.60545414700801803</c:v>
                </c:pt>
                <c:pt idx="42">
                  <c:v>0.62818663234188843</c:v>
                </c:pt>
                <c:pt idx="43">
                  <c:v>0.68229058316973434</c:v>
                </c:pt>
                <c:pt idx="44">
                  <c:v>0.71773156322891474</c:v>
                </c:pt>
                <c:pt idx="45">
                  <c:v>0.72493745485758554</c:v>
                </c:pt>
                <c:pt idx="46">
                  <c:v>0.60991996706432172</c:v>
                </c:pt>
                <c:pt idx="47">
                  <c:v>0.61770524123629855</c:v>
                </c:pt>
                <c:pt idx="48">
                  <c:v>0.67406035382985385</c:v>
                </c:pt>
                <c:pt idx="49">
                  <c:v>0.70464159985800068</c:v>
                </c:pt>
                <c:pt idx="50">
                  <c:v>0.55489992480933781</c:v>
                </c:pt>
                <c:pt idx="51">
                  <c:v>0.67568815347907862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2C-4CC7-BE6A-74B28DFE5348}"/>
            </c:ext>
          </c:extLst>
        </c:ser>
        <c:ser>
          <c:idx val="1"/>
          <c:order val="1"/>
          <c:tx>
            <c:strRef>
              <c:f>'Grafiek 2024'!$D$295</c:f>
              <c:strCache>
                <c:ptCount val="1"/>
                <c:pt idx="0">
                  <c:v>Planten</c:v>
                </c:pt>
              </c:strCache>
            </c:strRef>
          </c:tx>
          <c:spPr>
            <a:solidFill>
              <a:schemeClr val="accent2"/>
            </a:solidFill>
            <a:ln w="25400">
              <a:noFill/>
            </a:ln>
            <a:effectLst/>
          </c:spPr>
          <c:cat>
            <c:numRef>
              <c:f>'Grafiek 2024'!$E$293:$BD$293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'Grafiek 2024'!$E$295:$BD$295</c:f>
              <c:numCache>
                <c:formatCode>0%</c:formatCode>
                <c:ptCount val="52"/>
                <c:pt idx="0">
                  <c:v>0.24643956889915314</c:v>
                </c:pt>
                <c:pt idx="1">
                  <c:v>0.2235555704533011</c:v>
                </c:pt>
                <c:pt idx="2">
                  <c:v>0.14869016520107428</c:v>
                </c:pt>
                <c:pt idx="3">
                  <c:v>0.17832129237074029</c:v>
                </c:pt>
                <c:pt idx="4">
                  <c:v>0.16940803023654236</c:v>
                </c:pt>
                <c:pt idx="5">
                  <c:v>0.18511547985368998</c:v>
                </c:pt>
                <c:pt idx="6">
                  <c:v>0.10904285454540658</c:v>
                </c:pt>
                <c:pt idx="7">
                  <c:v>0.3845824929407019</c:v>
                </c:pt>
                <c:pt idx="8">
                  <c:v>0.15405431032596401</c:v>
                </c:pt>
                <c:pt idx="9">
                  <c:v>0.12935259564395538</c:v>
                </c:pt>
                <c:pt idx="10">
                  <c:v>0.11849269200456096</c:v>
                </c:pt>
                <c:pt idx="11">
                  <c:v>0.17191129802210206</c:v>
                </c:pt>
                <c:pt idx="12">
                  <c:v>0.18927400956561005</c:v>
                </c:pt>
                <c:pt idx="13">
                  <c:v>0.14377820360322865</c:v>
                </c:pt>
                <c:pt idx="14">
                  <c:v>0.22036737068897733</c:v>
                </c:pt>
                <c:pt idx="15">
                  <c:v>0.16095812715270028</c:v>
                </c:pt>
                <c:pt idx="16">
                  <c:v>0.24436501436430932</c:v>
                </c:pt>
                <c:pt idx="17">
                  <c:v>0.19541947123222164</c:v>
                </c:pt>
                <c:pt idx="18">
                  <c:v>0.17021675776413048</c:v>
                </c:pt>
                <c:pt idx="19">
                  <c:v>0.16056075170324452</c:v>
                </c:pt>
                <c:pt idx="20">
                  <c:v>0.18252859936556581</c:v>
                </c:pt>
                <c:pt idx="21">
                  <c:v>0.18554906477526692</c:v>
                </c:pt>
                <c:pt idx="22">
                  <c:v>0.15344791616057971</c:v>
                </c:pt>
                <c:pt idx="23">
                  <c:v>0.22468307233407919</c:v>
                </c:pt>
                <c:pt idx="24">
                  <c:v>0.14889023387745134</c:v>
                </c:pt>
                <c:pt idx="25">
                  <c:v>0.18807098893213012</c:v>
                </c:pt>
                <c:pt idx="26">
                  <c:v>0.12901888480378781</c:v>
                </c:pt>
                <c:pt idx="27">
                  <c:v>0.22256339038675343</c:v>
                </c:pt>
                <c:pt idx="28">
                  <c:v>0.1330555952041107</c:v>
                </c:pt>
                <c:pt idx="29">
                  <c:v>0.31554996926520912</c:v>
                </c:pt>
                <c:pt idx="30">
                  <c:v>0.15701869217316927</c:v>
                </c:pt>
                <c:pt idx="31">
                  <c:v>0.17408770734336862</c:v>
                </c:pt>
                <c:pt idx="32">
                  <c:v>0.19531868492986984</c:v>
                </c:pt>
                <c:pt idx="33">
                  <c:v>0.1504097008427209</c:v>
                </c:pt>
                <c:pt idx="34">
                  <c:v>0.18159919046467685</c:v>
                </c:pt>
                <c:pt idx="35">
                  <c:v>0.15035479925342268</c:v>
                </c:pt>
                <c:pt idx="36">
                  <c:v>0.18453724604966146</c:v>
                </c:pt>
                <c:pt idx="37">
                  <c:v>0.12346575526280472</c:v>
                </c:pt>
                <c:pt idx="38">
                  <c:v>0.14496983429865004</c:v>
                </c:pt>
                <c:pt idx="39">
                  <c:v>0.11556832782447499</c:v>
                </c:pt>
                <c:pt idx="40">
                  <c:v>0.10654576095907457</c:v>
                </c:pt>
                <c:pt idx="41">
                  <c:v>0.16645718926444431</c:v>
                </c:pt>
                <c:pt idx="42">
                  <c:v>0.12761215304474025</c:v>
                </c:pt>
                <c:pt idx="43">
                  <c:v>0.16961552648554531</c:v>
                </c:pt>
                <c:pt idx="44">
                  <c:v>0.1756588843110326</c:v>
                </c:pt>
                <c:pt idx="45">
                  <c:v>0.16168573552040694</c:v>
                </c:pt>
                <c:pt idx="46">
                  <c:v>0.15483390163896921</c:v>
                </c:pt>
                <c:pt idx="47">
                  <c:v>0.23306372652411481</c:v>
                </c:pt>
                <c:pt idx="48">
                  <c:v>0.20203059614461139</c:v>
                </c:pt>
                <c:pt idx="49">
                  <c:v>0.19998225009614534</c:v>
                </c:pt>
                <c:pt idx="50">
                  <c:v>0.25456693759175053</c:v>
                </c:pt>
                <c:pt idx="51">
                  <c:v>0.1507555624527169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2C-4CC7-BE6A-74B28DFE5348}"/>
            </c:ext>
          </c:extLst>
        </c:ser>
        <c:ser>
          <c:idx val="2"/>
          <c:order val="2"/>
          <c:tx>
            <c:strRef>
              <c:f>'Grafiek 2024'!$D$296</c:f>
              <c:strCache>
                <c:ptCount val="1"/>
                <c:pt idx="0">
                  <c:v>Toegevoegde waarde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</c:spPr>
          <c:cat>
            <c:numRef>
              <c:f>'Grafiek 2024'!$E$293:$BD$293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'Grafiek 2024'!$E$296:$BD$296</c:f>
              <c:numCache>
                <c:formatCode>0%</c:formatCode>
                <c:ptCount val="52"/>
                <c:pt idx="0">
                  <c:v>6.541570438799077E-2</c:v>
                </c:pt>
                <c:pt idx="1">
                  <c:v>0.10925261734767984</c:v>
                </c:pt>
                <c:pt idx="2">
                  <c:v>0.15222230398469411</c:v>
                </c:pt>
                <c:pt idx="3">
                  <c:v>0.22324088022969135</c:v>
                </c:pt>
                <c:pt idx="4">
                  <c:v>0.18845214256771878</c:v>
                </c:pt>
                <c:pt idx="5">
                  <c:v>0.17622176723082994</c:v>
                </c:pt>
                <c:pt idx="6">
                  <c:v>8.9196638673177189E-2</c:v>
                </c:pt>
                <c:pt idx="7">
                  <c:v>0.1066155707946753</c:v>
                </c:pt>
                <c:pt idx="8">
                  <c:v>0.16204112296773923</c:v>
                </c:pt>
                <c:pt idx="9">
                  <c:v>0.15036437521328849</c:v>
                </c:pt>
                <c:pt idx="10">
                  <c:v>0.21060815224455764</c:v>
                </c:pt>
                <c:pt idx="11">
                  <c:v>0.19540229885057481</c:v>
                </c:pt>
                <c:pt idx="12">
                  <c:v>0.1927771537098589</c:v>
                </c:pt>
                <c:pt idx="13">
                  <c:v>0.17735284952798616</c:v>
                </c:pt>
                <c:pt idx="14">
                  <c:v>0.19253149228615926</c:v>
                </c:pt>
                <c:pt idx="15">
                  <c:v>0.18028979253164718</c:v>
                </c:pt>
                <c:pt idx="16">
                  <c:v>0.17666021221933564</c:v>
                </c:pt>
                <c:pt idx="17">
                  <c:v>0.19452684050746658</c:v>
                </c:pt>
                <c:pt idx="18">
                  <c:v>0.20258033045240234</c:v>
                </c:pt>
                <c:pt idx="19">
                  <c:v>0.20740490244562923</c:v>
                </c:pt>
                <c:pt idx="20">
                  <c:v>0.17316221816407562</c:v>
                </c:pt>
                <c:pt idx="21">
                  <c:v>0.21172401129226592</c:v>
                </c:pt>
                <c:pt idx="22">
                  <c:v>0.24960060816159757</c:v>
                </c:pt>
                <c:pt idx="23">
                  <c:v>0.19502029994200029</c:v>
                </c:pt>
                <c:pt idx="24">
                  <c:v>0.18553916476210278</c:v>
                </c:pt>
                <c:pt idx="25">
                  <c:v>0.21835812793832182</c:v>
                </c:pt>
                <c:pt idx="26">
                  <c:v>0.15033656626045983</c:v>
                </c:pt>
                <c:pt idx="27">
                  <c:v>0.16506540602168726</c:v>
                </c:pt>
                <c:pt idx="28">
                  <c:v>0.16339566086211824</c:v>
                </c:pt>
                <c:pt idx="29">
                  <c:v>0.19118874831417393</c:v>
                </c:pt>
                <c:pt idx="30">
                  <c:v>0.25486466479348263</c:v>
                </c:pt>
                <c:pt idx="31">
                  <c:v>0.22907810581638888</c:v>
                </c:pt>
                <c:pt idx="32">
                  <c:v>0.28642060137123421</c:v>
                </c:pt>
                <c:pt idx="33">
                  <c:v>0.21720222575595588</c:v>
                </c:pt>
                <c:pt idx="34">
                  <c:v>0.26921527012868418</c:v>
                </c:pt>
                <c:pt idx="35">
                  <c:v>0.19575553751594579</c:v>
                </c:pt>
                <c:pt idx="36">
                  <c:v>0.14734957577644592</c:v>
                </c:pt>
                <c:pt idx="37">
                  <c:v>0.14727960155022859</c:v>
                </c:pt>
                <c:pt idx="38">
                  <c:v>0.16493455302852447</c:v>
                </c:pt>
                <c:pt idx="39">
                  <c:v>0.17144482477907366</c:v>
                </c:pt>
                <c:pt idx="40">
                  <c:v>0.14905107532029807</c:v>
                </c:pt>
                <c:pt idx="41">
                  <c:v>0.21640627014205802</c:v>
                </c:pt>
                <c:pt idx="42">
                  <c:v>0.2244875039954389</c:v>
                </c:pt>
                <c:pt idx="43">
                  <c:v>0.14079530932872295</c:v>
                </c:pt>
                <c:pt idx="44">
                  <c:v>9.6276676912344927E-2</c:v>
                </c:pt>
                <c:pt idx="45">
                  <c:v>0.10557829395693541</c:v>
                </c:pt>
                <c:pt idx="46">
                  <c:v>0.20506462292651051</c:v>
                </c:pt>
                <c:pt idx="47">
                  <c:v>0.1208457202231749</c:v>
                </c:pt>
                <c:pt idx="48">
                  <c:v>0.11226208715404025</c:v>
                </c:pt>
                <c:pt idx="49">
                  <c:v>8.0473626601189216E-2</c:v>
                </c:pt>
                <c:pt idx="50">
                  <c:v>0.17128432811772726</c:v>
                </c:pt>
                <c:pt idx="51">
                  <c:v>0.15787084634633677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2C-4CC7-BE6A-74B28DFE5348}"/>
            </c:ext>
          </c:extLst>
        </c:ser>
        <c:ser>
          <c:idx val="3"/>
          <c:order val="3"/>
          <c:tx>
            <c:strRef>
              <c:f>'Grafiek 2024'!$D$297</c:f>
              <c:strCache>
                <c:ptCount val="1"/>
                <c:pt idx="0">
                  <c:v>Cadeau artikel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  <a:effectLst/>
          </c:spPr>
          <c:cat>
            <c:numRef>
              <c:f>'Grafiek 2024'!$E$293:$BD$293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'Grafiek 2024'!$E$297:$BD$297</c:f>
              <c:numCache>
                <c:formatCode>General</c:formatCode>
                <c:ptCount val="52"/>
                <c:pt idx="0">
                  <c:v>4.7921478060046208E-3</c:v>
                </c:pt>
                <c:pt idx="1">
                  <c:v>1.0815763304617932E-2</c:v>
                </c:pt>
                <c:pt idx="2">
                  <c:v>1.3052356598844699E-2</c:v>
                </c:pt>
                <c:pt idx="3">
                  <c:v>7.1342336287044238E-3</c:v>
                </c:pt>
                <c:pt idx="4">
                  <c:v>1.2080157773417598E-2</c:v>
                </c:pt>
                <c:pt idx="5">
                  <c:v>6.8698824017919087E-3</c:v>
                </c:pt>
                <c:pt idx="6">
                  <c:v>9.4072881449723724E-3</c:v>
                </c:pt>
                <c:pt idx="7">
                  <c:v>6.6801129487696663E-3</c:v>
                </c:pt>
                <c:pt idx="8">
                  <c:v>5.9591104368312406E-3</c:v>
                </c:pt>
                <c:pt idx="9">
                  <c:v>5.5969291313808008E-3</c:v>
                </c:pt>
                <c:pt idx="10">
                  <c:v>1.6239989864403486E-2</c:v>
                </c:pt>
                <c:pt idx="11">
                  <c:v>4.6963963371973894E-2</c:v>
                </c:pt>
                <c:pt idx="12">
                  <c:v>1.8552188162267939E-2</c:v>
                </c:pt>
                <c:pt idx="13">
                  <c:v>7.8367066369762119E-3</c:v>
                </c:pt>
                <c:pt idx="14">
                  <c:v>0</c:v>
                </c:pt>
                <c:pt idx="15">
                  <c:v>1.4080306133619328E-2</c:v>
                </c:pt>
                <c:pt idx="16">
                  <c:v>1.2086269022087948E-2</c:v>
                </c:pt>
                <c:pt idx="17">
                  <c:v>1.5613792303958153E-2</c:v>
                </c:pt>
                <c:pt idx="18">
                  <c:v>1.6428812647746743E-2</c:v>
                </c:pt>
                <c:pt idx="19">
                  <c:v>1.537655720219124E-2</c:v>
                </c:pt>
                <c:pt idx="20">
                  <c:v>2.046833200242798E-2</c:v>
                </c:pt>
                <c:pt idx="21">
                  <c:v>2.0542249704779802E-2</c:v>
                </c:pt>
                <c:pt idx="22">
                  <c:v>1.217466355345849E-2</c:v>
                </c:pt>
                <c:pt idx="23">
                  <c:v>9.0811169110945368E-3</c:v>
                </c:pt>
                <c:pt idx="24">
                  <c:v>2.0614459028536841E-2</c:v>
                </c:pt>
                <c:pt idx="25">
                  <c:v>9.0530208937098042E-3</c:v>
                </c:pt>
                <c:pt idx="26">
                  <c:v>1.9648487361036866E-2</c:v>
                </c:pt>
                <c:pt idx="27">
                  <c:v>2.2136466476528067E-2</c:v>
                </c:pt>
                <c:pt idx="28">
                  <c:v>2.6718170139880103E-2</c:v>
                </c:pt>
                <c:pt idx="29">
                  <c:v>8.5139957980494858E-3</c:v>
                </c:pt>
                <c:pt idx="30">
                  <c:v>1.9172235456432329E-2</c:v>
                </c:pt>
                <c:pt idx="31">
                  <c:v>2.7066383256807981E-2</c:v>
                </c:pt>
                <c:pt idx="32">
                  <c:v>9.8884191972754554E-3</c:v>
                </c:pt>
                <c:pt idx="33">
                  <c:v>1.9747010039717291E-2</c:v>
                </c:pt>
                <c:pt idx="34">
                  <c:v>9.9042706570310422E-3</c:v>
                </c:pt>
                <c:pt idx="35">
                  <c:v>2.7099529778849451E-2</c:v>
                </c:pt>
                <c:pt idx="36">
                  <c:v>6.9471471938974058E-3</c:v>
                </c:pt>
                <c:pt idx="37">
                  <c:v>1.311063927192934E-2</c:v>
                </c:pt>
                <c:pt idx="38">
                  <c:v>1.1868119559996467E-2</c:v>
                </c:pt>
                <c:pt idx="39">
                  <c:v>1.2828937689418089E-2</c:v>
                </c:pt>
                <c:pt idx="40">
                  <c:v>9.4700959457647907E-3</c:v>
                </c:pt>
                <c:pt idx="41">
                  <c:v>1.1682393585479669E-2</c:v>
                </c:pt>
                <c:pt idx="42">
                  <c:v>1.9713710617932388E-2</c:v>
                </c:pt>
                <c:pt idx="43">
                  <c:v>7.2985810159974396E-3</c:v>
                </c:pt>
                <c:pt idx="44">
                  <c:v>1.0332875547707803E-2</c:v>
                </c:pt>
                <c:pt idx="45">
                  <c:v>7.7985156650720719E-3</c:v>
                </c:pt>
                <c:pt idx="46">
                  <c:v>3.0181508370198534E-2</c:v>
                </c:pt>
                <c:pt idx="47">
                  <c:v>2.8385312016411753E-2</c:v>
                </c:pt>
                <c:pt idx="48">
                  <c:v>1.164696287149467E-2</c:v>
                </c:pt>
                <c:pt idx="49">
                  <c:v>1.4902523444664672E-2</c:v>
                </c:pt>
                <c:pt idx="50">
                  <c:v>1.9248809481184428E-2</c:v>
                </c:pt>
                <c:pt idx="51">
                  <c:v>1.5685437721867659E-2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82C-4CC7-BE6A-74B28DFE5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0340480"/>
        <c:axId val="910335080"/>
      </c:areaChart>
      <c:catAx>
        <c:axId val="910340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910335080"/>
        <c:crosses val="autoZero"/>
        <c:auto val="1"/>
        <c:lblAlgn val="ctr"/>
        <c:lblOffset val="100"/>
        <c:noMultiLvlLbl val="0"/>
      </c:catAx>
      <c:valAx>
        <c:axId val="910335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9103404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percentStacked"/>
        <c:varyColors val="0"/>
        <c:ser>
          <c:idx val="0"/>
          <c:order val="0"/>
          <c:tx>
            <c:strRef>
              <c:f>'Bloemsierkunst Jan Groen'!$BR$16</c:f>
              <c:strCache>
                <c:ptCount val="1"/>
                <c:pt idx="0">
                  <c:v>Prijshuis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  <a:effectLst/>
          </c:spPr>
          <c:cat>
            <c:numRef>
              <c:f>'Bloemsierkunst Jan Groen'!$BS$15:$CR$15</c:f>
              <c:numCache>
                <c:formatCode>General</c:formatCode>
                <c:ptCount val="26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  <c:pt idx="10">
                  <c:v>23</c:v>
                </c:pt>
                <c:pt idx="11">
                  <c:v>24</c:v>
                </c:pt>
                <c:pt idx="12">
                  <c:v>25</c:v>
                </c:pt>
                <c:pt idx="13">
                  <c:v>26</c:v>
                </c:pt>
                <c:pt idx="14">
                  <c:v>27</c:v>
                </c:pt>
                <c:pt idx="15">
                  <c:v>28</c:v>
                </c:pt>
                <c:pt idx="16">
                  <c:v>29</c:v>
                </c:pt>
                <c:pt idx="17">
                  <c:v>30</c:v>
                </c:pt>
                <c:pt idx="18">
                  <c:v>31</c:v>
                </c:pt>
                <c:pt idx="19">
                  <c:v>32</c:v>
                </c:pt>
                <c:pt idx="20">
                  <c:v>33</c:v>
                </c:pt>
                <c:pt idx="21">
                  <c:v>34</c:v>
                </c:pt>
                <c:pt idx="22">
                  <c:v>35</c:v>
                </c:pt>
                <c:pt idx="23">
                  <c:v>36</c:v>
                </c:pt>
                <c:pt idx="24">
                  <c:v>37</c:v>
                </c:pt>
                <c:pt idx="25">
                  <c:v>38</c:v>
                </c:pt>
              </c:numCache>
            </c:numRef>
          </c:cat>
          <c:val>
            <c:numRef>
              <c:f>'Bloemsierkunst Jan Groen'!$BS$16:$CR$16</c:f>
              <c:numCache>
                <c:formatCode>_("€"* #,##0_);_("€"* \(#,##0\);_("€"* "-"_);_(@_)</c:formatCode>
                <c:ptCount val="26"/>
                <c:pt idx="0">
                  <c:v>759.89999999999986</c:v>
                </c:pt>
                <c:pt idx="1">
                  <c:v>299.04999999999995</c:v>
                </c:pt>
                <c:pt idx="2">
                  <c:v>881.59999999999991</c:v>
                </c:pt>
                <c:pt idx="3">
                  <c:v>732.15</c:v>
                </c:pt>
                <c:pt idx="4">
                  <c:v>544.70000000000005</c:v>
                </c:pt>
                <c:pt idx="5">
                  <c:v>354.25</c:v>
                </c:pt>
                <c:pt idx="6">
                  <c:v>919.94999999999993</c:v>
                </c:pt>
                <c:pt idx="7">
                  <c:v>829.15</c:v>
                </c:pt>
                <c:pt idx="8">
                  <c:v>1436.85</c:v>
                </c:pt>
                <c:pt idx="9">
                  <c:v>1736.6999999999998</c:v>
                </c:pt>
                <c:pt idx="10">
                  <c:v>2149.6</c:v>
                </c:pt>
                <c:pt idx="11">
                  <c:v>1891.1499999999999</c:v>
                </c:pt>
                <c:pt idx="12">
                  <c:v>1890.4</c:v>
                </c:pt>
                <c:pt idx="13">
                  <c:v>1842.6</c:v>
                </c:pt>
                <c:pt idx="14">
                  <c:v>1997</c:v>
                </c:pt>
                <c:pt idx="15">
                  <c:v>3014.3999999999996</c:v>
                </c:pt>
                <c:pt idx="16">
                  <c:v>2100.6999999999998</c:v>
                </c:pt>
                <c:pt idx="17">
                  <c:v>1502.35</c:v>
                </c:pt>
                <c:pt idx="18">
                  <c:v>1072.1499999999999</c:v>
                </c:pt>
                <c:pt idx="19">
                  <c:v>1024.25</c:v>
                </c:pt>
                <c:pt idx="20">
                  <c:v>1118.05</c:v>
                </c:pt>
                <c:pt idx="21">
                  <c:v>1635.6</c:v>
                </c:pt>
                <c:pt idx="22">
                  <c:v>1544.35</c:v>
                </c:pt>
                <c:pt idx="23">
                  <c:v>1063.4499999999998</c:v>
                </c:pt>
                <c:pt idx="24">
                  <c:v>2270.4499999999998</c:v>
                </c:pt>
                <c:pt idx="25">
                  <c:v>1947.8999999999999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33-4A0B-B422-B3D32C8DF7FE}"/>
            </c:ext>
          </c:extLst>
        </c:ser>
        <c:ser>
          <c:idx val="1"/>
          <c:order val="1"/>
          <c:tx>
            <c:strRef>
              <c:f>'Bloemsierkunst Jan Groen'!$BR$17</c:f>
              <c:strCache>
                <c:ptCount val="1"/>
                <c:pt idx="0">
                  <c:v>Maatwerk</c:v>
                </c:pt>
              </c:strCache>
            </c:strRef>
          </c:tx>
          <c:spPr>
            <a:solidFill>
              <a:schemeClr val="accent2"/>
            </a:solidFill>
            <a:ln w="25400">
              <a:noFill/>
            </a:ln>
            <a:effectLst/>
          </c:spPr>
          <c:cat>
            <c:numRef>
              <c:f>'Bloemsierkunst Jan Groen'!$BS$15:$CR$15</c:f>
              <c:numCache>
                <c:formatCode>General</c:formatCode>
                <c:ptCount val="26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  <c:pt idx="10">
                  <c:v>23</c:v>
                </c:pt>
                <c:pt idx="11">
                  <c:v>24</c:v>
                </c:pt>
                <c:pt idx="12">
                  <c:v>25</c:v>
                </c:pt>
                <c:pt idx="13">
                  <c:v>26</c:v>
                </c:pt>
                <c:pt idx="14">
                  <c:v>27</c:v>
                </c:pt>
                <c:pt idx="15">
                  <c:v>28</c:v>
                </c:pt>
                <c:pt idx="16">
                  <c:v>29</c:v>
                </c:pt>
                <c:pt idx="17">
                  <c:v>30</c:v>
                </c:pt>
                <c:pt idx="18">
                  <c:v>31</c:v>
                </c:pt>
                <c:pt idx="19">
                  <c:v>32</c:v>
                </c:pt>
                <c:pt idx="20">
                  <c:v>33</c:v>
                </c:pt>
                <c:pt idx="21">
                  <c:v>34</c:v>
                </c:pt>
                <c:pt idx="22">
                  <c:v>35</c:v>
                </c:pt>
                <c:pt idx="23">
                  <c:v>36</c:v>
                </c:pt>
                <c:pt idx="24">
                  <c:v>37</c:v>
                </c:pt>
                <c:pt idx="25">
                  <c:v>38</c:v>
                </c:pt>
              </c:numCache>
            </c:numRef>
          </c:cat>
          <c:val>
            <c:numRef>
              <c:f>'Bloemsierkunst Jan Groen'!$BS$17:$CR$17</c:f>
              <c:numCache>
                <c:formatCode>_("€"* #,##0_);_("€"* \(#,##0\);_("€"* "-"_);_(@_)</c:formatCode>
                <c:ptCount val="26"/>
                <c:pt idx="0">
                  <c:v>3059</c:v>
                </c:pt>
                <c:pt idx="1">
                  <c:v>2351</c:v>
                </c:pt>
                <c:pt idx="2">
                  <c:v>3127</c:v>
                </c:pt>
                <c:pt idx="3">
                  <c:v>3203</c:v>
                </c:pt>
                <c:pt idx="4">
                  <c:v>2673</c:v>
                </c:pt>
                <c:pt idx="5">
                  <c:v>2615</c:v>
                </c:pt>
                <c:pt idx="6">
                  <c:v>2722</c:v>
                </c:pt>
                <c:pt idx="7">
                  <c:v>1956</c:v>
                </c:pt>
                <c:pt idx="8">
                  <c:v>1462</c:v>
                </c:pt>
                <c:pt idx="9">
                  <c:v>1467</c:v>
                </c:pt>
                <c:pt idx="10">
                  <c:v>1620</c:v>
                </c:pt>
                <c:pt idx="11">
                  <c:v>1304</c:v>
                </c:pt>
                <c:pt idx="12">
                  <c:v>1027</c:v>
                </c:pt>
                <c:pt idx="13">
                  <c:v>918</c:v>
                </c:pt>
                <c:pt idx="14">
                  <c:v>1425</c:v>
                </c:pt>
                <c:pt idx="15">
                  <c:v>2318</c:v>
                </c:pt>
                <c:pt idx="16">
                  <c:v>1847</c:v>
                </c:pt>
                <c:pt idx="17">
                  <c:v>756</c:v>
                </c:pt>
                <c:pt idx="18">
                  <c:v>870</c:v>
                </c:pt>
                <c:pt idx="19">
                  <c:v>1011</c:v>
                </c:pt>
                <c:pt idx="20">
                  <c:v>1006</c:v>
                </c:pt>
                <c:pt idx="21">
                  <c:v>1353</c:v>
                </c:pt>
                <c:pt idx="22">
                  <c:v>1163</c:v>
                </c:pt>
                <c:pt idx="23">
                  <c:v>1094</c:v>
                </c:pt>
                <c:pt idx="24">
                  <c:v>1232</c:v>
                </c:pt>
                <c:pt idx="25">
                  <c:v>1108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33-4A0B-B422-B3D32C8DF7FE}"/>
            </c:ext>
          </c:extLst>
        </c:ser>
        <c:ser>
          <c:idx val="2"/>
          <c:order val="2"/>
          <c:tx>
            <c:strRef>
              <c:f>'Bloemsierkunst Jan Groen'!$BR$18</c:f>
              <c:strCache>
                <c:ptCount val="1"/>
                <c:pt idx="0">
                  <c:v>Losse bloem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</c:spPr>
          <c:cat>
            <c:numRef>
              <c:f>'Bloemsierkunst Jan Groen'!$BS$15:$CR$15</c:f>
              <c:numCache>
                <c:formatCode>General</c:formatCode>
                <c:ptCount val="26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  <c:pt idx="10">
                  <c:v>23</c:v>
                </c:pt>
                <c:pt idx="11">
                  <c:v>24</c:v>
                </c:pt>
                <c:pt idx="12">
                  <c:v>25</c:v>
                </c:pt>
                <c:pt idx="13">
                  <c:v>26</c:v>
                </c:pt>
                <c:pt idx="14">
                  <c:v>27</c:v>
                </c:pt>
                <c:pt idx="15">
                  <c:v>28</c:v>
                </c:pt>
                <c:pt idx="16">
                  <c:v>29</c:v>
                </c:pt>
                <c:pt idx="17">
                  <c:v>30</c:v>
                </c:pt>
                <c:pt idx="18">
                  <c:v>31</c:v>
                </c:pt>
                <c:pt idx="19">
                  <c:v>32</c:v>
                </c:pt>
                <c:pt idx="20">
                  <c:v>33</c:v>
                </c:pt>
                <c:pt idx="21">
                  <c:v>34</c:v>
                </c:pt>
                <c:pt idx="22">
                  <c:v>35</c:v>
                </c:pt>
                <c:pt idx="23">
                  <c:v>36</c:v>
                </c:pt>
                <c:pt idx="24">
                  <c:v>37</c:v>
                </c:pt>
                <c:pt idx="25">
                  <c:v>38</c:v>
                </c:pt>
              </c:numCache>
            </c:numRef>
          </c:cat>
          <c:val>
            <c:numRef>
              <c:f>'Bloemsierkunst Jan Groen'!$BS$18:$CR$18</c:f>
              <c:numCache>
                <c:formatCode>_("€"* #,##0_);_("€"* \(#,##0\);_("€"* "-"_);_(@_)</c:formatCode>
                <c:ptCount val="26"/>
                <c:pt idx="0">
                  <c:v>2169.1999999999998</c:v>
                </c:pt>
                <c:pt idx="1">
                  <c:v>937.85</c:v>
                </c:pt>
                <c:pt idx="2">
                  <c:v>1165.69</c:v>
                </c:pt>
                <c:pt idx="3">
                  <c:v>1058.05</c:v>
                </c:pt>
                <c:pt idx="4">
                  <c:v>1248.78</c:v>
                </c:pt>
                <c:pt idx="5">
                  <c:v>748.75</c:v>
                </c:pt>
                <c:pt idx="6">
                  <c:v>1195.9000000000001</c:v>
                </c:pt>
                <c:pt idx="7">
                  <c:v>1108.9000000000001</c:v>
                </c:pt>
                <c:pt idx="8">
                  <c:v>767.07</c:v>
                </c:pt>
                <c:pt idx="9">
                  <c:v>1095</c:v>
                </c:pt>
                <c:pt idx="10">
                  <c:v>1872.66</c:v>
                </c:pt>
                <c:pt idx="11">
                  <c:v>1118.25</c:v>
                </c:pt>
                <c:pt idx="12">
                  <c:v>917.05</c:v>
                </c:pt>
                <c:pt idx="13">
                  <c:v>694.94</c:v>
                </c:pt>
                <c:pt idx="14">
                  <c:v>1126.1500000000001</c:v>
                </c:pt>
                <c:pt idx="15">
                  <c:v>1259</c:v>
                </c:pt>
                <c:pt idx="16">
                  <c:v>1206</c:v>
                </c:pt>
                <c:pt idx="17">
                  <c:v>630</c:v>
                </c:pt>
                <c:pt idx="18">
                  <c:v>522</c:v>
                </c:pt>
                <c:pt idx="19">
                  <c:v>626</c:v>
                </c:pt>
                <c:pt idx="20">
                  <c:v>445</c:v>
                </c:pt>
                <c:pt idx="21">
                  <c:v>763</c:v>
                </c:pt>
                <c:pt idx="22">
                  <c:v>808</c:v>
                </c:pt>
                <c:pt idx="23">
                  <c:v>471</c:v>
                </c:pt>
                <c:pt idx="24">
                  <c:v>897</c:v>
                </c:pt>
                <c:pt idx="25">
                  <c:v>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33-4A0B-B422-B3D32C8DF7FE}"/>
            </c:ext>
          </c:extLst>
        </c:ser>
        <c:ser>
          <c:idx val="3"/>
          <c:order val="3"/>
          <c:tx>
            <c:strRef>
              <c:f>'Bloemsierkunst Jan Groen'!$BR$19</c:f>
              <c:strCache>
                <c:ptCount val="1"/>
                <c:pt idx="0">
                  <c:v>Gelegenheid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  <a:effectLst/>
          </c:spPr>
          <c:cat>
            <c:numRef>
              <c:f>'Bloemsierkunst Jan Groen'!$BS$15:$CR$15</c:f>
              <c:numCache>
                <c:formatCode>General</c:formatCode>
                <c:ptCount val="26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  <c:pt idx="10">
                  <c:v>23</c:v>
                </c:pt>
                <c:pt idx="11">
                  <c:v>24</c:v>
                </c:pt>
                <c:pt idx="12">
                  <c:v>25</c:v>
                </c:pt>
                <c:pt idx="13">
                  <c:v>26</c:v>
                </c:pt>
                <c:pt idx="14">
                  <c:v>27</c:v>
                </c:pt>
                <c:pt idx="15">
                  <c:v>28</c:v>
                </c:pt>
                <c:pt idx="16">
                  <c:v>29</c:v>
                </c:pt>
                <c:pt idx="17">
                  <c:v>30</c:v>
                </c:pt>
                <c:pt idx="18">
                  <c:v>31</c:v>
                </c:pt>
                <c:pt idx="19">
                  <c:v>32</c:v>
                </c:pt>
                <c:pt idx="20">
                  <c:v>33</c:v>
                </c:pt>
                <c:pt idx="21">
                  <c:v>34</c:v>
                </c:pt>
                <c:pt idx="22">
                  <c:v>35</c:v>
                </c:pt>
                <c:pt idx="23">
                  <c:v>36</c:v>
                </c:pt>
                <c:pt idx="24">
                  <c:v>37</c:v>
                </c:pt>
                <c:pt idx="25">
                  <c:v>38</c:v>
                </c:pt>
              </c:numCache>
            </c:numRef>
          </c:cat>
          <c:val>
            <c:numRef>
              <c:f>'Bloemsierkunst Jan Groen'!$BS$19:$CR$19</c:f>
              <c:numCache>
                <c:formatCode>_("€"* #,##0_);_("€"* \(#,##0\);_("€"* "-"_);_(@_)</c:formatCode>
                <c:ptCount val="26"/>
                <c:pt idx="0">
                  <c:v>14.5</c:v>
                </c:pt>
                <c:pt idx="1">
                  <c:v>255</c:v>
                </c:pt>
                <c:pt idx="2">
                  <c:v>184</c:v>
                </c:pt>
                <c:pt idx="3">
                  <c:v>67.5</c:v>
                </c:pt>
                <c:pt idx="4">
                  <c:v>0</c:v>
                </c:pt>
                <c:pt idx="5">
                  <c:v>0</c:v>
                </c:pt>
                <c:pt idx="6">
                  <c:v>132.5</c:v>
                </c:pt>
                <c:pt idx="7">
                  <c:v>276.25</c:v>
                </c:pt>
                <c:pt idx="8">
                  <c:v>102.5</c:v>
                </c:pt>
                <c:pt idx="9">
                  <c:v>435</c:v>
                </c:pt>
                <c:pt idx="10">
                  <c:v>100</c:v>
                </c:pt>
                <c:pt idx="11">
                  <c:v>250</c:v>
                </c:pt>
                <c:pt idx="12">
                  <c:v>145</c:v>
                </c:pt>
                <c:pt idx="13">
                  <c:v>75</c:v>
                </c:pt>
                <c:pt idx="14">
                  <c:v>290</c:v>
                </c:pt>
                <c:pt idx="15">
                  <c:v>507</c:v>
                </c:pt>
                <c:pt idx="16">
                  <c:v>865</c:v>
                </c:pt>
                <c:pt idx="17">
                  <c:v>130</c:v>
                </c:pt>
                <c:pt idx="19">
                  <c:v>270</c:v>
                </c:pt>
                <c:pt idx="21">
                  <c:v>237</c:v>
                </c:pt>
                <c:pt idx="22">
                  <c:v>727</c:v>
                </c:pt>
                <c:pt idx="23">
                  <c:v>60</c:v>
                </c:pt>
                <c:pt idx="24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033-4A0B-B422-B3D32C8DF7FE}"/>
            </c:ext>
          </c:extLst>
        </c:ser>
        <c:ser>
          <c:idx val="4"/>
          <c:order val="4"/>
          <c:tx>
            <c:strRef>
              <c:f>'Bloemsierkunst Jan Groen'!$BR$20</c:f>
              <c:strCache>
                <c:ptCount val="1"/>
                <c:pt idx="0">
                  <c:v>Arrangement</c:v>
                </c:pt>
              </c:strCache>
            </c:strRef>
          </c:tx>
          <c:spPr>
            <a:solidFill>
              <a:schemeClr val="accent5"/>
            </a:solidFill>
            <a:ln w="25400">
              <a:noFill/>
            </a:ln>
            <a:effectLst/>
          </c:spPr>
          <c:cat>
            <c:numRef>
              <c:f>'Bloemsierkunst Jan Groen'!$BS$15:$CR$15</c:f>
              <c:numCache>
                <c:formatCode>General</c:formatCode>
                <c:ptCount val="26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  <c:pt idx="10">
                  <c:v>23</c:v>
                </c:pt>
                <c:pt idx="11">
                  <c:v>24</c:v>
                </c:pt>
                <c:pt idx="12">
                  <c:v>25</c:v>
                </c:pt>
                <c:pt idx="13">
                  <c:v>26</c:v>
                </c:pt>
                <c:pt idx="14">
                  <c:v>27</c:v>
                </c:pt>
                <c:pt idx="15">
                  <c:v>28</c:v>
                </c:pt>
                <c:pt idx="16">
                  <c:v>29</c:v>
                </c:pt>
                <c:pt idx="17">
                  <c:v>30</c:v>
                </c:pt>
                <c:pt idx="18">
                  <c:v>31</c:v>
                </c:pt>
                <c:pt idx="19">
                  <c:v>32</c:v>
                </c:pt>
                <c:pt idx="20">
                  <c:v>33</c:v>
                </c:pt>
                <c:pt idx="21">
                  <c:v>34</c:v>
                </c:pt>
                <c:pt idx="22">
                  <c:v>35</c:v>
                </c:pt>
                <c:pt idx="23">
                  <c:v>36</c:v>
                </c:pt>
                <c:pt idx="24">
                  <c:v>37</c:v>
                </c:pt>
                <c:pt idx="25">
                  <c:v>38</c:v>
                </c:pt>
              </c:numCache>
            </c:numRef>
          </c:cat>
          <c:val>
            <c:numRef>
              <c:f>'Bloemsierkunst Jan Groen'!$BS$20:$CR$20</c:f>
              <c:numCache>
                <c:formatCode>_("€"* #,##0_);_("€"* \(#,##0\);_("€"* "-"_);_(@_)</c:formatCode>
                <c:ptCount val="26"/>
                <c:pt idx="0">
                  <c:v>29.9</c:v>
                </c:pt>
                <c:pt idx="1">
                  <c:v>42.4</c:v>
                </c:pt>
                <c:pt idx="2">
                  <c:v>17.45</c:v>
                </c:pt>
                <c:pt idx="3">
                  <c:v>59.95</c:v>
                </c:pt>
                <c:pt idx="5">
                  <c:v>50</c:v>
                </c:pt>
                <c:pt idx="6">
                  <c:v>93.75</c:v>
                </c:pt>
                <c:pt idx="7">
                  <c:v>76.349999999999994</c:v>
                </c:pt>
                <c:pt idx="8">
                  <c:v>10.95</c:v>
                </c:pt>
                <c:pt idx="9">
                  <c:v>80.05</c:v>
                </c:pt>
                <c:pt idx="11">
                  <c:v>43.9</c:v>
                </c:pt>
                <c:pt idx="12">
                  <c:v>85.85</c:v>
                </c:pt>
                <c:pt idx="14">
                  <c:v>37.85</c:v>
                </c:pt>
                <c:pt idx="15">
                  <c:v>30</c:v>
                </c:pt>
                <c:pt idx="16">
                  <c:v>86</c:v>
                </c:pt>
                <c:pt idx="17">
                  <c:v>113</c:v>
                </c:pt>
                <c:pt idx="18">
                  <c:v>94</c:v>
                </c:pt>
                <c:pt idx="19">
                  <c:v>90</c:v>
                </c:pt>
                <c:pt idx="21">
                  <c:v>124</c:v>
                </c:pt>
                <c:pt idx="22">
                  <c:v>92</c:v>
                </c:pt>
                <c:pt idx="23">
                  <c:v>12</c:v>
                </c:pt>
                <c:pt idx="24">
                  <c:v>289</c:v>
                </c:pt>
                <c:pt idx="25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33-4A0B-B422-B3D32C8DF7FE}"/>
            </c:ext>
          </c:extLst>
        </c:ser>
        <c:ser>
          <c:idx val="5"/>
          <c:order val="5"/>
          <c:tx>
            <c:strRef>
              <c:f>'Bloemsierkunst Jan Groen'!$BR$21</c:f>
              <c:strCache>
                <c:ptCount val="1"/>
                <c:pt idx="0">
                  <c:v>Mono</c:v>
                </c:pt>
              </c:strCache>
            </c:strRef>
          </c:tx>
          <c:spPr>
            <a:solidFill>
              <a:schemeClr val="accent6"/>
            </a:solidFill>
            <a:ln w="25400">
              <a:noFill/>
            </a:ln>
            <a:effectLst/>
          </c:spPr>
          <c:cat>
            <c:numRef>
              <c:f>'Bloemsierkunst Jan Groen'!$BS$15:$CR$15</c:f>
              <c:numCache>
                <c:formatCode>General</c:formatCode>
                <c:ptCount val="26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  <c:pt idx="10">
                  <c:v>23</c:v>
                </c:pt>
                <c:pt idx="11">
                  <c:v>24</c:v>
                </c:pt>
                <c:pt idx="12">
                  <c:v>25</c:v>
                </c:pt>
                <c:pt idx="13">
                  <c:v>26</c:v>
                </c:pt>
                <c:pt idx="14">
                  <c:v>27</c:v>
                </c:pt>
                <c:pt idx="15">
                  <c:v>28</c:v>
                </c:pt>
                <c:pt idx="16">
                  <c:v>29</c:v>
                </c:pt>
                <c:pt idx="17">
                  <c:v>30</c:v>
                </c:pt>
                <c:pt idx="18">
                  <c:v>31</c:v>
                </c:pt>
                <c:pt idx="19">
                  <c:v>32</c:v>
                </c:pt>
                <c:pt idx="20">
                  <c:v>33</c:v>
                </c:pt>
                <c:pt idx="21">
                  <c:v>34</c:v>
                </c:pt>
                <c:pt idx="22">
                  <c:v>35</c:v>
                </c:pt>
                <c:pt idx="23">
                  <c:v>36</c:v>
                </c:pt>
                <c:pt idx="24">
                  <c:v>37</c:v>
                </c:pt>
                <c:pt idx="25">
                  <c:v>38</c:v>
                </c:pt>
              </c:numCache>
            </c:numRef>
          </c:cat>
          <c:val>
            <c:numRef>
              <c:f>'Bloemsierkunst Jan Groen'!$BS$21:$CR$21</c:f>
              <c:numCache>
                <c:formatCode>General</c:formatCode>
                <c:ptCount val="26"/>
                <c:pt idx="8" formatCode="_(&quot;€&quot;* #,##0_);_(&quot;€&quot;* \(#,##0\);_(&quot;€&quot;* &quot;-&quot;_);_(@_)">
                  <c:v>63.8</c:v>
                </c:pt>
                <c:pt idx="9" formatCode="_(&quot;€&quot;* #,##0_);_(&quot;€&quot;* \(#,##0\);_(&quot;€&quot;* &quot;-&quot;_);_(@_)">
                  <c:v>79.75</c:v>
                </c:pt>
                <c:pt idx="10" formatCode="_(&quot;€&quot;* #,##0_);_(&quot;€&quot;* \(#,##0\);_(&quot;€&quot;* &quot;-&quot;_);_(@_)">
                  <c:v>95.7</c:v>
                </c:pt>
                <c:pt idx="11" formatCode="_(&quot;€&quot;* #,##0_);_(&quot;€&quot;* \(#,##0\);_(&quot;€&quot;* &quot;-&quot;_);_(@_)">
                  <c:v>143.55000000000001</c:v>
                </c:pt>
                <c:pt idx="12" formatCode="_(&quot;€&quot;* #,##0_);_(&quot;€&quot;* \(#,##0\);_(&quot;€&quot;* &quot;-&quot;_);_(@_)">
                  <c:v>127.6</c:v>
                </c:pt>
                <c:pt idx="13" formatCode="_(&quot;€&quot;* #,##0_);_(&quot;€&quot;* \(#,##0\);_(&quot;€&quot;* &quot;-&quot;_);_(@_)">
                  <c:v>95.7</c:v>
                </c:pt>
                <c:pt idx="14" formatCode="_(&quot;€&quot;* #,##0_);_(&quot;€&quot;* \(#,##0\);_(&quot;€&quot;* &quot;-&quot;_);_(@_)">
                  <c:v>47.85</c:v>
                </c:pt>
                <c:pt idx="15" formatCode="_(&quot;€&quot;* #,##0_);_(&quot;€&quot;* \(#,##0\);_(&quot;€&quot;* &quot;-&quot;_);_(@_)">
                  <c:v>120</c:v>
                </c:pt>
                <c:pt idx="16" formatCode="_(&quot;€&quot;* #,##0_);_(&quot;€&quot;* \(#,##0\);_(&quot;€&quot;* &quot;-&quot;_);_(@_)">
                  <c:v>95</c:v>
                </c:pt>
                <c:pt idx="18" formatCode="_(&quot;€&quot;* #,##0_);_(&quot;€&quot;* \(#,##0\);_(&quot;€&quot;* &quot;-&quot;_);_(@_)">
                  <c:v>90</c:v>
                </c:pt>
                <c:pt idx="19" formatCode="_(&quot;€&quot;* #,##0_);_(&quot;€&quot;* \(#,##0\);_(&quot;€&quot;* &quot;-&quot;_);_(@_)">
                  <c:v>160</c:v>
                </c:pt>
                <c:pt idx="20" formatCode="_(&quot;€&quot;* #,##0_);_(&quot;€&quot;* \(#,##0\);_(&quot;€&quot;* &quot;-&quot;_);_(@_)">
                  <c:v>175</c:v>
                </c:pt>
                <c:pt idx="21" formatCode="_(&quot;€&quot;* #,##0_);_(&quot;€&quot;* \(#,##0\);_(&quot;€&quot;* &quot;-&quot;_);_(@_)">
                  <c:v>270</c:v>
                </c:pt>
                <c:pt idx="22" formatCode="_(&quot;€&quot;* #,##0_);_(&quot;€&quot;* \(#,##0\);_(&quot;€&quot;* &quot;-&quot;_);_(@_)">
                  <c:v>78</c:v>
                </c:pt>
                <c:pt idx="23" formatCode="_(&quot;€&quot;* #,##0_);_(&quot;€&quot;* \(#,##0\);_(&quot;€&quot;* &quot;-&quot;_);_(@_)">
                  <c:v>175</c:v>
                </c:pt>
                <c:pt idx="25" formatCode="_(&quot;€&quot;* #,##0_);_(&quot;€&quot;* \(#,##0\);_(&quot;€&quot;* &quot;-&quot;_);_(@_)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033-4A0B-B422-B3D32C8DF7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0340480"/>
        <c:axId val="910335080"/>
      </c:areaChart>
      <c:catAx>
        <c:axId val="910340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910335080"/>
        <c:crosses val="autoZero"/>
        <c:auto val="1"/>
        <c:lblAlgn val="ctr"/>
        <c:lblOffset val="100"/>
        <c:noMultiLvlLbl val="0"/>
      </c:catAx>
      <c:valAx>
        <c:axId val="910335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9103404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'Grafiek 2024'!$D$176</c:f>
              <c:strCache>
                <c:ptCount val="1"/>
                <c:pt idx="0">
                  <c:v>Maatwerk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'Grafiek 2024'!$E$175:$BD$175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'Grafiek 2024'!$E$176:$BD$176</c:f>
              <c:numCache>
                <c:formatCode>_("€"* #,##0.00_);_("€"* \(#,##0.00\);_("€"* "-"??_);_(@_)</c:formatCode>
                <c:ptCount val="52"/>
                <c:pt idx="0">
                  <c:v>29.666666666666668</c:v>
                </c:pt>
                <c:pt idx="1">
                  <c:v>19.727272727272727</c:v>
                </c:pt>
                <c:pt idx="2">
                  <c:v>13.780821917808218</c:v>
                </c:pt>
                <c:pt idx="3">
                  <c:v>13.096153846153847</c:v>
                </c:pt>
                <c:pt idx="4">
                  <c:v>16</c:v>
                </c:pt>
                <c:pt idx="5">
                  <c:v>16.440000000000001</c:v>
                </c:pt>
                <c:pt idx="6">
                  <c:v>11.474226804123711</c:v>
                </c:pt>
                <c:pt idx="7">
                  <c:v>12.04</c:v>
                </c:pt>
                <c:pt idx="8">
                  <c:v>13.36</c:v>
                </c:pt>
                <c:pt idx="9">
                  <c:v>12.434782608695652</c:v>
                </c:pt>
                <c:pt idx="10">
                  <c:v>20.428571428571427</c:v>
                </c:pt>
                <c:pt idx="11">
                  <c:v>22.4</c:v>
                </c:pt>
                <c:pt idx="12">
                  <c:v>20.666666666666668</c:v>
                </c:pt>
                <c:pt idx="13">
                  <c:v>22.09090909090909</c:v>
                </c:pt>
                <c:pt idx="14">
                  <c:v>18.5</c:v>
                </c:pt>
                <c:pt idx="15">
                  <c:v>43.333333333333336</c:v>
                </c:pt>
                <c:pt idx="16">
                  <c:v>13.416666666666666</c:v>
                </c:pt>
                <c:pt idx="17">
                  <c:v>17.933333333333334</c:v>
                </c:pt>
                <c:pt idx="18">
                  <c:v>23.333333333333332</c:v>
                </c:pt>
                <c:pt idx="19">
                  <c:v>33.200000000000003</c:v>
                </c:pt>
                <c:pt idx="20">
                  <c:v>30.5</c:v>
                </c:pt>
                <c:pt idx="21">
                  <c:v>25.46153846153846</c:v>
                </c:pt>
                <c:pt idx="22">
                  <c:v>28.4</c:v>
                </c:pt>
                <c:pt idx="23">
                  <c:v>28</c:v>
                </c:pt>
                <c:pt idx="24">
                  <c:v>21.588235294117649</c:v>
                </c:pt>
                <c:pt idx="25">
                  <c:v>20.333333333333332</c:v>
                </c:pt>
                <c:pt idx="26">
                  <c:v>22.133333333333333</c:v>
                </c:pt>
                <c:pt idx="27">
                  <c:v>25.166666666666668</c:v>
                </c:pt>
                <c:pt idx="28">
                  <c:v>16.518518518518519</c:v>
                </c:pt>
                <c:pt idx="29">
                  <c:v>18.25</c:v>
                </c:pt>
                <c:pt idx="30">
                  <c:v>23.95</c:v>
                </c:pt>
                <c:pt idx="31">
                  <c:v>22.333333333333332</c:v>
                </c:pt>
                <c:pt idx="32">
                  <c:v>20.9</c:v>
                </c:pt>
                <c:pt idx="33">
                  <c:v>19.173913043478262</c:v>
                </c:pt>
                <c:pt idx="34">
                  <c:v>22.75</c:v>
                </c:pt>
                <c:pt idx="35">
                  <c:v>21.875</c:v>
                </c:pt>
                <c:pt idx="36">
                  <c:v>23.8125</c:v>
                </c:pt>
                <c:pt idx="37">
                  <c:v>24.636363636363637</c:v>
                </c:pt>
                <c:pt idx="38">
                  <c:v>21.666666666666668</c:v>
                </c:pt>
                <c:pt idx="39">
                  <c:v>28.181818181818183</c:v>
                </c:pt>
                <c:pt idx="40">
                  <c:v>17.72</c:v>
                </c:pt>
                <c:pt idx="41">
                  <c:v>18.565217391304348</c:v>
                </c:pt>
                <c:pt idx="42">
                  <c:v>19.428571428571427</c:v>
                </c:pt>
                <c:pt idx="43">
                  <c:v>25</c:v>
                </c:pt>
                <c:pt idx="44">
                  <c:v>21.857142857142858</c:v>
                </c:pt>
                <c:pt idx="45">
                  <c:v>21.583333333333332</c:v>
                </c:pt>
                <c:pt idx="46">
                  <c:v>24.875</c:v>
                </c:pt>
                <c:pt idx="47">
                  <c:v>17</c:v>
                </c:pt>
                <c:pt idx="48">
                  <c:v>25.181818181818183</c:v>
                </c:pt>
                <c:pt idx="49">
                  <c:v>21</c:v>
                </c:pt>
                <c:pt idx="50">
                  <c:v>13.818181818181818</c:v>
                </c:pt>
                <c:pt idx="51">
                  <c:v>16.058823529411764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49-4826-A38E-646BEB3CBFD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29151416"/>
        <c:axId val="936445632"/>
      </c:lineChart>
      <c:catAx>
        <c:axId val="829151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936445632"/>
        <c:crosses val="autoZero"/>
        <c:auto val="1"/>
        <c:lblAlgn val="ctr"/>
        <c:lblOffset val="100"/>
        <c:noMultiLvlLbl val="0"/>
      </c:catAx>
      <c:valAx>
        <c:axId val="93644563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(&quot;€&quot;* #,##0.00_);_(&quot;€&quot;* \(#,##0.00\);_(&quot;€&quot;* &quot;-&quot;??_);_(@_)" sourceLinked="1"/>
        <c:majorTickMark val="none"/>
        <c:minorTickMark val="none"/>
        <c:tickLblPos val="nextTo"/>
        <c:crossAx val="829151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nl-NL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'Grafiek 2024'!$D$176</c:f>
              <c:strCache>
                <c:ptCount val="1"/>
                <c:pt idx="0">
                  <c:v>Maatwerk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'Grafiek 2024'!$E$175:$BD$175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'Grafiek 2024'!$E$176:$BD$176</c:f>
              <c:numCache>
                <c:formatCode>_("€"* #,##0.00_);_("€"* \(#,##0.00\);_("€"* "-"??_);_(@_)</c:formatCode>
                <c:ptCount val="52"/>
                <c:pt idx="0">
                  <c:v>29.666666666666668</c:v>
                </c:pt>
                <c:pt idx="1">
                  <c:v>19.727272727272727</c:v>
                </c:pt>
                <c:pt idx="2">
                  <c:v>13.780821917808218</c:v>
                </c:pt>
                <c:pt idx="3">
                  <c:v>13.096153846153847</c:v>
                </c:pt>
                <c:pt idx="4">
                  <c:v>16</c:v>
                </c:pt>
                <c:pt idx="5">
                  <c:v>16.440000000000001</c:v>
                </c:pt>
                <c:pt idx="6">
                  <c:v>11.474226804123711</c:v>
                </c:pt>
                <c:pt idx="7">
                  <c:v>12.04</c:v>
                </c:pt>
                <c:pt idx="8">
                  <c:v>13.36</c:v>
                </c:pt>
                <c:pt idx="9">
                  <c:v>12.434782608695652</c:v>
                </c:pt>
                <c:pt idx="10">
                  <c:v>20.428571428571427</c:v>
                </c:pt>
                <c:pt idx="11">
                  <c:v>22.4</c:v>
                </c:pt>
                <c:pt idx="12">
                  <c:v>20.666666666666668</c:v>
                </c:pt>
                <c:pt idx="13">
                  <c:v>22.09090909090909</c:v>
                </c:pt>
                <c:pt idx="14">
                  <c:v>18.5</c:v>
                </c:pt>
                <c:pt idx="15">
                  <c:v>43.333333333333336</c:v>
                </c:pt>
                <c:pt idx="16">
                  <c:v>13.416666666666666</c:v>
                </c:pt>
                <c:pt idx="17">
                  <c:v>17.933333333333334</c:v>
                </c:pt>
                <c:pt idx="18">
                  <c:v>23.333333333333332</c:v>
                </c:pt>
                <c:pt idx="19">
                  <c:v>33.200000000000003</c:v>
                </c:pt>
                <c:pt idx="20">
                  <c:v>30.5</c:v>
                </c:pt>
                <c:pt idx="21">
                  <c:v>25.46153846153846</c:v>
                </c:pt>
                <c:pt idx="22">
                  <c:v>28.4</c:v>
                </c:pt>
                <c:pt idx="23">
                  <c:v>28</c:v>
                </c:pt>
                <c:pt idx="24">
                  <c:v>21.588235294117649</c:v>
                </c:pt>
                <c:pt idx="25">
                  <c:v>20.333333333333332</c:v>
                </c:pt>
                <c:pt idx="26">
                  <c:v>22.133333333333333</c:v>
                </c:pt>
                <c:pt idx="27">
                  <c:v>25.166666666666668</c:v>
                </c:pt>
                <c:pt idx="28">
                  <c:v>16.518518518518519</c:v>
                </c:pt>
                <c:pt idx="29">
                  <c:v>18.25</c:v>
                </c:pt>
                <c:pt idx="30">
                  <c:v>23.95</c:v>
                </c:pt>
                <c:pt idx="31">
                  <c:v>22.333333333333332</c:v>
                </c:pt>
                <c:pt idx="32">
                  <c:v>20.9</c:v>
                </c:pt>
                <c:pt idx="33">
                  <c:v>19.173913043478262</c:v>
                </c:pt>
                <c:pt idx="34">
                  <c:v>22.75</c:v>
                </c:pt>
                <c:pt idx="35">
                  <c:v>21.875</c:v>
                </c:pt>
                <c:pt idx="36">
                  <c:v>23.8125</c:v>
                </c:pt>
                <c:pt idx="37">
                  <c:v>24.636363636363637</c:v>
                </c:pt>
                <c:pt idx="38">
                  <c:v>21.666666666666668</c:v>
                </c:pt>
                <c:pt idx="39">
                  <c:v>28.181818181818183</c:v>
                </c:pt>
                <c:pt idx="40">
                  <c:v>17.72</c:v>
                </c:pt>
                <c:pt idx="41">
                  <c:v>18.565217391304348</c:v>
                </c:pt>
                <c:pt idx="42">
                  <c:v>19.428571428571427</c:v>
                </c:pt>
                <c:pt idx="43">
                  <c:v>25</c:v>
                </c:pt>
                <c:pt idx="44">
                  <c:v>21.857142857142858</c:v>
                </c:pt>
                <c:pt idx="45">
                  <c:v>21.583333333333332</c:v>
                </c:pt>
                <c:pt idx="46">
                  <c:v>24.875</c:v>
                </c:pt>
                <c:pt idx="47">
                  <c:v>17</c:v>
                </c:pt>
                <c:pt idx="48">
                  <c:v>25.181818181818183</c:v>
                </c:pt>
                <c:pt idx="49">
                  <c:v>21</c:v>
                </c:pt>
                <c:pt idx="50">
                  <c:v>13.818181818181818</c:v>
                </c:pt>
                <c:pt idx="51">
                  <c:v>16.058823529411764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49-4826-A38E-646BEB3CBFD6}"/>
            </c:ext>
          </c:extLst>
        </c:ser>
        <c:ser>
          <c:idx val="1"/>
          <c:order val="1"/>
          <c:tx>
            <c:strRef>
              <c:f>'Grafiek 2024'!$D$177</c:f>
              <c:strCache>
                <c:ptCount val="1"/>
                <c:pt idx="0">
                  <c:v>Prijshuis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'Grafiek 2024'!$E$175:$BD$175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'Grafiek 2024'!$E$177:$BD$177</c:f>
              <c:numCache>
                <c:formatCode>_ "€"\ * #,##0.00_ ;_ "€"\ * \-#,##0.00_ ;_ "€"\ * "-"_ ;_ @_ </c:formatCode>
                <c:ptCount val="52"/>
                <c:pt idx="0">
                  <c:v>21.741999999999997</c:v>
                </c:pt>
                <c:pt idx="1">
                  <c:v>19.18768115942029</c:v>
                </c:pt>
                <c:pt idx="2">
                  <c:v>19.425949367088609</c:v>
                </c:pt>
                <c:pt idx="3">
                  <c:v>18.584285714285713</c:v>
                </c:pt>
                <c:pt idx="4">
                  <c:v>17.876881720430106</c:v>
                </c:pt>
                <c:pt idx="5">
                  <c:v>17.766666666666666</c:v>
                </c:pt>
                <c:pt idx="6">
                  <c:v>19.248039215686273</c:v>
                </c:pt>
                <c:pt idx="7">
                  <c:v>17.497619047619047</c:v>
                </c:pt>
                <c:pt idx="8">
                  <c:v>18.402380952380952</c:v>
                </c:pt>
                <c:pt idx="9">
                  <c:v>19.571505376344088</c:v>
                </c:pt>
                <c:pt idx="10">
                  <c:v>19.504545454545454</c:v>
                </c:pt>
                <c:pt idx="11">
                  <c:v>19.923109243697482</c:v>
                </c:pt>
                <c:pt idx="12">
                  <c:v>17.877407407407407</c:v>
                </c:pt>
                <c:pt idx="13">
                  <c:v>20.424742268041239</c:v>
                </c:pt>
                <c:pt idx="14">
                  <c:v>19.021938775510204</c:v>
                </c:pt>
                <c:pt idx="15">
                  <c:v>18.565625000000001</c:v>
                </c:pt>
                <c:pt idx="16">
                  <c:v>20.114814814814814</c:v>
                </c:pt>
                <c:pt idx="17">
                  <c:v>20.233684210526317</c:v>
                </c:pt>
                <c:pt idx="18">
                  <c:v>21.541810344827585</c:v>
                </c:pt>
                <c:pt idx="19">
                  <c:v>22.583846153846149</c:v>
                </c:pt>
                <c:pt idx="20">
                  <c:v>20.708450704225353</c:v>
                </c:pt>
                <c:pt idx="21">
                  <c:v>21.801149425287356</c:v>
                </c:pt>
                <c:pt idx="22">
                  <c:v>20.602475247524751</c:v>
                </c:pt>
                <c:pt idx="23">
                  <c:v>19.725806451612904</c:v>
                </c:pt>
                <c:pt idx="24">
                  <c:v>20.552054794520547</c:v>
                </c:pt>
                <c:pt idx="25">
                  <c:v>21.204430379746835</c:v>
                </c:pt>
                <c:pt idx="26">
                  <c:v>19.821296296296296</c:v>
                </c:pt>
                <c:pt idx="27">
                  <c:v>19.854347826086954</c:v>
                </c:pt>
                <c:pt idx="28">
                  <c:v>19.399999999999995</c:v>
                </c:pt>
                <c:pt idx="29">
                  <c:v>19.911111111111111</c:v>
                </c:pt>
                <c:pt idx="30">
                  <c:v>21.013265306122452</c:v>
                </c:pt>
                <c:pt idx="31">
                  <c:v>19.971774193548388</c:v>
                </c:pt>
                <c:pt idx="32">
                  <c:v>20.493478260869566</c:v>
                </c:pt>
                <c:pt idx="33">
                  <c:v>20.702884615384615</c:v>
                </c:pt>
                <c:pt idx="34">
                  <c:v>20.608783783783782</c:v>
                </c:pt>
                <c:pt idx="35">
                  <c:v>19.833908045977012</c:v>
                </c:pt>
                <c:pt idx="36">
                  <c:v>20.75128205128205</c:v>
                </c:pt>
                <c:pt idx="37">
                  <c:v>20.527173913043477</c:v>
                </c:pt>
                <c:pt idx="38">
                  <c:v>20.061249999999998</c:v>
                </c:pt>
                <c:pt idx="39">
                  <c:v>20.064141414141414</c:v>
                </c:pt>
                <c:pt idx="40">
                  <c:v>18.862195121951221</c:v>
                </c:pt>
                <c:pt idx="41">
                  <c:v>20.452222222222222</c:v>
                </c:pt>
                <c:pt idx="42">
                  <c:v>20.843604651162792</c:v>
                </c:pt>
                <c:pt idx="43">
                  <c:v>19.613888888888887</c:v>
                </c:pt>
                <c:pt idx="44">
                  <c:v>19.771764705882351</c:v>
                </c:pt>
                <c:pt idx="45">
                  <c:v>20.659493670886075</c:v>
                </c:pt>
                <c:pt idx="46">
                  <c:v>20.66617647058823</c:v>
                </c:pt>
                <c:pt idx="47">
                  <c:v>21.730555555555558</c:v>
                </c:pt>
                <c:pt idx="48">
                  <c:v>20.20064935064935</c:v>
                </c:pt>
                <c:pt idx="49">
                  <c:v>21.723333333333333</c:v>
                </c:pt>
                <c:pt idx="50">
                  <c:v>22.63720930232558</c:v>
                </c:pt>
                <c:pt idx="51">
                  <c:v>22.25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49-4826-A38E-646BEB3CBFD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29151416"/>
        <c:axId val="936445632"/>
      </c:lineChart>
      <c:catAx>
        <c:axId val="829151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936445632"/>
        <c:crosses val="autoZero"/>
        <c:auto val="1"/>
        <c:lblAlgn val="ctr"/>
        <c:lblOffset val="100"/>
        <c:noMultiLvlLbl val="0"/>
      </c:catAx>
      <c:valAx>
        <c:axId val="93644563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(&quot;€&quot;* #,##0.00_);_(&quot;€&quot;* \(#,##0.00\);_(&quot;€&quot;* &quot;-&quot;??_);_(@_)" sourceLinked="1"/>
        <c:majorTickMark val="none"/>
        <c:minorTickMark val="none"/>
        <c:tickLblPos val="nextTo"/>
        <c:crossAx val="829151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nl-NL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Omzet</a:t>
            </a:r>
            <a:r>
              <a:rPr lang="nl-NL" baseline="0"/>
              <a:t> ontwikkeling Tuinplanten. Kamerplanten en Bollen op pot</a:t>
            </a:r>
            <a:endParaRPr lang="nl-NL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>
        <c:manualLayout>
          <c:layoutTarget val="inner"/>
          <c:xMode val="edge"/>
          <c:yMode val="edge"/>
          <c:x val="4.2839003164270376E-2"/>
          <c:y val="0.14720005066909364"/>
          <c:w val="0.95298315618631224"/>
          <c:h val="0.789435493975472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'Grafiek 2024'!$D$343</c:f>
              <c:strCache>
                <c:ptCount val="1"/>
                <c:pt idx="0">
                  <c:v>Kamerplant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'Grafiek 2024'!$E$342:$BD$342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'Grafiek 2024'!$E$343:$BD$343</c:f>
              <c:numCache>
                <c:formatCode>_("€"* #,##0_);_("€"* \(#,##0\);_("€"* "-"_);_(@_)</c:formatCode>
                <c:ptCount val="52"/>
                <c:pt idx="0">
                  <c:v>525.49999999999966</c:v>
                </c:pt>
                <c:pt idx="1">
                  <c:v>416.24999999999977</c:v>
                </c:pt>
                <c:pt idx="2">
                  <c:v>354.59999999999985</c:v>
                </c:pt>
                <c:pt idx="3" formatCode="[$-10413]&quot;€&quot;\ #,##0;&quot;€&quot;\ \-#,##0">
                  <c:v>535.99999999999989</c:v>
                </c:pt>
                <c:pt idx="4">
                  <c:v>435.49999999999989</c:v>
                </c:pt>
                <c:pt idx="5">
                  <c:v>504.19999999999976</c:v>
                </c:pt>
                <c:pt idx="6">
                  <c:v>385.41999999999979</c:v>
                </c:pt>
                <c:pt idx="7">
                  <c:v>2048.25</c:v>
                </c:pt>
                <c:pt idx="8">
                  <c:v>529.99999999999989</c:v>
                </c:pt>
                <c:pt idx="9">
                  <c:v>673.34999999999991</c:v>
                </c:pt>
                <c:pt idx="10">
                  <c:v>463.09999999999974</c:v>
                </c:pt>
                <c:pt idx="11">
                  <c:v>906.40000000000089</c:v>
                </c:pt>
                <c:pt idx="12">
                  <c:v>800.10000000000048</c:v>
                </c:pt>
                <c:pt idx="13">
                  <c:v>601.79999999999984</c:v>
                </c:pt>
                <c:pt idx="14">
                  <c:v>885.2500000000008</c:v>
                </c:pt>
                <c:pt idx="15">
                  <c:v>634.35</c:v>
                </c:pt>
                <c:pt idx="16">
                  <c:v>861.80000000000064</c:v>
                </c:pt>
                <c:pt idx="17">
                  <c:v>670.39000000000044</c:v>
                </c:pt>
                <c:pt idx="18">
                  <c:v>764.40000000000055</c:v>
                </c:pt>
                <c:pt idx="19">
                  <c:v>675.85000000000025</c:v>
                </c:pt>
                <c:pt idx="20">
                  <c:v>648.42000000000019</c:v>
                </c:pt>
                <c:pt idx="21">
                  <c:v>926.53000000000054</c:v>
                </c:pt>
                <c:pt idx="22">
                  <c:v>616.84999999999991</c:v>
                </c:pt>
                <c:pt idx="23">
                  <c:v>1117.7000000000014</c:v>
                </c:pt>
                <c:pt idx="24">
                  <c:v>459.49999999999972</c:v>
                </c:pt>
                <c:pt idx="25">
                  <c:v>886.9500000000013</c:v>
                </c:pt>
                <c:pt idx="26">
                  <c:v>406.14999999999975</c:v>
                </c:pt>
                <c:pt idx="27">
                  <c:v>1029.100000000001</c:v>
                </c:pt>
                <c:pt idx="28">
                  <c:v>428.34999999999974</c:v>
                </c:pt>
                <c:pt idx="29">
                  <c:v>632.55000000000041</c:v>
                </c:pt>
                <c:pt idx="30">
                  <c:v>582.19999999999993</c:v>
                </c:pt>
                <c:pt idx="31">
                  <c:v>587.68000000000006</c:v>
                </c:pt>
                <c:pt idx="32">
                  <c:v>573.09999999999991</c:v>
                </c:pt>
                <c:pt idx="33">
                  <c:v>501.89999999999964</c:v>
                </c:pt>
                <c:pt idx="34">
                  <c:v>815.35000000000059</c:v>
                </c:pt>
                <c:pt idx="35">
                  <c:v>613.5</c:v>
                </c:pt>
                <c:pt idx="36">
                  <c:v>766.7000000000005</c:v>
                </c:pt>
                <c:pt idx="37">
                  <c:v>532.29999999999973</c:v>
                </c:pt>
                <c:pt idx="38">
                  <c:v>486.99999999999972</c:v>
                </c:pt>
                <c:pt idx="39">
                  <c:v>421.3499999999998</c:v>
                </c:pt>
                <c:pt idx="40">
                  <c:v>384.69999999999976</c:v>
                </c:pt>
                <c:pt idx="41">
                  <c:v>870.1700000000003</c:v>
                </c:pt>
                <c:pt idx="42">
                  <c:v>607.35000000000014</c:v>
                </c:pt>
                <c:pt idx="43">
                  <c:v>725.70000000000027</c:v>
                </c:pt>
                <c:pt idx="44">
                  <c:v>363.64999999999981</c:v>
                </c:pt>
                <c:pt idx="45">
                  <c:v>318.5999999999998</c:v>
                </c:pt>
                <c:pt idx="46">
                  <c:v>374.44999999999976</c:v>
                </c:pt>
                <c:pt idx="47">
                  <c:v>303.14999999999986</c:v>
                </c:pt>
                <c:pt idx="48">
                  <c:v>522.99999999999989</c:v>
                </c:pt>
                <c:pt idx="49">
                  <c:v>328.89999999999986</c:v>
                </c:pt>
                <c:pt idx="50">
                  <c:v>713.05000000000018</c:v>
                </c:pt>
                <c:pt idx="51">
                  <c:v>982.25000000000159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46-4434-A7C8-A409EDAA6723}"/>
            </c:ext>
          </c:extLst>
        </c:ser>
        <c:ser>
          <c:idx val="1"/>
          <c:order val="1"/>
          <c:tx>
            <c:strRef>
              <c:f>'Grafiek 2024'!$D$344</c:f>
              <c:strCache>
                <c:ptCount val="1"/>
                <c:pt idx="0">
                  <c:v>Bollentjes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'Grafiek 2024'!$E$342:$BD$342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'Grafiek 2024'!$E$344:$BD$344</c:f>
              <c:numCache>
                <c:formatCode>_("€"* #,##0_);_("€"* \(#,##0\);_("€"* "-"_);_(@_)</c:formatCode>
                <c:ptCount val="52"/>
                <c:pt idx="0">
                  <c:v>89.90000000000002</c:v>
                </c:pt>
                <c:pt idx="1">
                  <c:v>493.49999999999972</c:v>
                </c:pt>
                <c:pt idx="2">
                  <c:v>422.29999999999967</c:v>
                </c:pt>
                <c:pt idx="3">
                  <c:v>435.4999999999996</c:v>
                </c:pt>
                <c:pt idx="4">
                  <c:v>489.6999999999997</c:v>
                </c:pt>
                <c:pt idx="5">
                  <c:v>420.4499999999997</c:v>
                </c:pt>
                <c:pt idx="6">
                  <c:v>337.94999999999976</c:v>
                </c:pt>
                <c:pt idx="7">
                  <c:v>280.24999999999983</c:v>
                </c:pt>
                <c:pt idx="8">
                  <c:v>302.69999999999976</c:v>
                </c:pt>
                <c:pt idx="9">
                  <c:v>351.14999999999969</c:v>
                </c:pt>
                <c:pt idx="10">
                  <c:v>165.29999999999998</c:v>
                </c:pt>
                <c:pt idx="11">
                  <c:v>259.74999999999989</c:v>
                </c:pt>
                <c:pt idx="12">
                  <c:v>466.09999999999968</c:v>
                </c:pt>
                <c:pt idx="13">
                  <c:v>255.94999999999993</c:v>
                </c:pt>
                <c:pt idx="14">
                  <c:v>22.65</c:v>
                </c:pt>
                <c:pt idx="15">
                  <c:v>118.19</c:v>
                </c:pt>
                <c:pt idx="16">
                  <c:v>361.4</c:v>
                </c:pt>
                <c:pt idx="17">
                  <c:v>308.64</c:v>
                </c:pt>
                <c:pt idx="18">
                  <c:v>141.19999999999999</c:v>
                </c:pt>
                <c:pt idx="19">
                  <c:v>26.4</c:v>
                </c:pt>
                <c:pt idx="20">
                  <c:v>330.84999999999997</c:v>
                </c:pt>
                <c:pt idx="21">
                  <c:v>58.900000000000006</c:v>
                </c:pt>
                <c:pt idx="22">
                  <c:v>19.45</c:v>
                </c:pt>
                <c:pt idx="23">
                  <c:v>31.95</c:v>
                </c:pt>
                <c:pt idx="24">
                  <c:v>26.95</c:v>
                </c:pt>
                <c:pt idx="25">
                  <c:v>5.95</c:v>
                </c:pt>
                <c:pt idx="26">
                  <c:v>11.9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5.95</c:v>
                </c:pt>
                <c:pt idx="37">
                  <c:v>47.600000000000009</c:v>
                </c:pt>
                <c:pt idx="38">
                  <c:v>0</c:v>
                </c:pt>
                <c:pt idx="39">
                  <c:v>4.95</c:v>
                </c:pt>
                <c:pt idx="40">
                  <c:v>8.9</c:v>
                </c:pt>
                <c:pt idx="41">
                  <c:v>121.60000000000001</c:v>
                </c:pt>
                <c:pt idx="42">
                  <c:v>91.7</c:v>
                </c:pt>
                <c:pt idx="43">
                  <c:v>216.14999999999992</c:v>
                </c:pt>
                <c:pt idx="44">
                  <c:v>332.59999999999985</c:v>
                </c:pt>
                <c:pt idx="45">
                  <c:v>416.34999999999985</c:v>
                </c:pt>
                <c:pt idx="46">
                  <c:v>377.5999999999998</c:v>
                </c:pt>
                <c:pt idx="47">
                  <c:v>689.2900000000003</c:v>
                </c:pt>
                <c:pt idx="48">
                  <c:v>732.4000000000002</c:v>
                </c:pt>
                <c:pt idx="49">
                  <c:v>868.50000000000068</c:v>
                </c:pt>
                <c:pt idx="50">
                  <c:v>855.50000000000045</c:v>
                </c:pt>
                <c:pt idx="51">
                  <c:v>849.00000000000125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46-4434-A7C8-A409EDAA6723}"/>
            </c:ext>
          </c:extLst>
        </c:ser>
        <c:ser>
          <c:idx val="2"/>
          <c:order val="2"/>
          <c:tx>
            <c:strRef>
              <c:f>'Grafiek 2024'!$D$345</c:f>
              <c:strCache>
                <c:ptCount val="1"/>
                <c:pt idx="0">
                  <c:v>Tuinplant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'Grafiek 2024'!$E$342:$BD$342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cat>
          <c:val>
            <c:numRef>
              <c:f>'Grafiek 2024'!$E$345:$BD$345</c:f>
              <c:numCache>
                <c:formatCode>_("€"* #,##0_);_("€"* \(#,##0\);_("€"* "-"_);_(@_)</c:formatCode>
                <c:ptCount val="52"/>
                <c:pt idx="0">
                  <c:v>24.849999999999998</c:v>
                </c:pt>
                <c:pt idx="1">
                  <c:v>90.65</c:v>
                </c:pt>
                <c:pt idx="2">
                  <c:v>31.349999999999998</c:v>
                </c:pt>
                <c:pt idx="3">
                  <c:v>60.8</c:v>
                </c:pt>
                <c:pt idx="4">
                  <c:v>82.4</c:v>
                </c:pt>
                <c:pt idx="5">
                  <c:v>172.04999999999998</c:v>
                </c:pt>
                <c:pt idx="6">
                  <c:v>104.25</c:v>
                </c:pt>
                <c:pt idx="7">
                  <c:v>54.95</c:v>
                </c:pt>
                <c:pt idx="8">
                  <c:v>223.34999999999994</c:v>
                </c:pt>
                <c:pt idx="9">
                  <c:v>44.4</c:v>
                </c:pt>
                <c:pt idx="10">
                  <c:v>91.750000000000014</c:v>
                </c:pt>
                <c:pt idx="11">
                  <c:v>168.09999999999997</c:v>
                </c:pt>
                <c:pt idx="12">
                  <c:v>368.19999999999987</c:v>
                </c:pt>
                <c:pt idx="13">
                  <c:v>531.1</c:v>
                </c:pt>
                <c:pt idx="14">
                  <c:v>493.34999999999985</c:v>
                </c:pt>
                <c:pt idx="15">
                  <c:v>261.99999999999989</c:v>
                </c:pt>
                <c:pt idx="16">
                  <c:v>128.40000000000003</c:v>
                </c:pt>
                <c:pt idx="17">
                  <c:v>369.54999999999978</c:v>
                </c:pt>
                <c:pt idx="18">
                  <c:v>455.29999999999973</c:v>
                </c:pt>
                <c:pt idx="19">
                  <c:v>560.69999999999982</c:v>
                </c:pt>
                <c:pt idx="20">
                  <c:v>431.04999999999973</c:v>
                </c:pt>
                <c:pt idx="21">
                  <c:v>257.44999999999993</c:v>
                </c:pt>
                <c:pt idx="22">
                  <c:v>437.54999999999967</c:v>
                </c:pt>
                <c:pt idx="23">
                  <c:v>206.19999999999996</c:v>
                </c:pt>
                <c:pt idx="24">
                  <c:v>337.64999999999981</c:v>
                </c:pt>
                <c:pt idx="25">
                  <c:v>129.20000000000002</c:v>
                </c:pt>
                <c:pt idx="26">
                  <c:v>173.24999999999997</c:v>
                </c:pt>
                <c:pt idx="27">
                  <c:v>224.14999999999995</c:v>
                </c:pt>
                <c:pt idx="28">
                  <c:v>168.24999999999997</c:v>
                </c:pt>
                <c:pt idx="29">
                  <c:v>1087.1500000000003</c:v>
                </c:pt>
                <c:pt idx="30">
                  <c:v>196.24999999999994</c:v>
                </c:pt>
                <c:pt idx="31">
                  <c:v>178.99999999999994</c:v>
                </c:pt>
                <c:pt idx="32">
                  <c:v>80.700000000000017</c:v>
                </c:pt>
                <c:pt idx="33">
                  <c:v>104.40000000000002</c:v>
                </c:pt>
                <c:pt idx="34">
                  <c:v>198.59999999999997</c:v>
                </c:pt>
                <c:pt idx="35">
                  <c:v>73.650000000000006</c:v>
                </c:pt>
                <c:pt idx="36">
                  <c:v>175.64999999999998</c:v>
                </c:pt>
                <c:pt idx="37">
                  <c:v>202.1999999999999</c:v>
                </c:pt>
                <c:pt idx="38">
                  <c:v>186.04999999999993</c:v>
                </c:pt>
                <c:pt idx="39">
                  <c:v>162.85000000000002</c:v>
                </c:pt>
                <c:pt idx="40">
                  <c:v>162.74999999999997</c:v>
                </c:pt>
                <c:pt idx="41">
                  <c:v>41.25</c:v>
                </c:pt>
                <c:pt idx="42">
                  <c:v>39.549999999999997</c:v>
                </c:pt>
                <c:pt idx="43">
                  <c:v>28.4</c:v>
                </c:pt>
                <c:pt idx="44">
                  <c:v>109.55000000000001</c:v>
                </c:pt>
                <c:pt idx="45">
                  <c:v>37.349999999999994</c:v>
                </c:pt>
                <c:pt idx="46">
                  <c:v>60.3</c:v>
                </c:pt>
                <c:pt idx="47">
                  <c:v>57.300000000000011</c:v>
                </c:pt>
                <c:pt idx="48">
                  <c:v>69.850000000000009</c:v>
                </c:pt>
                <c:pt idx="49">
                  <c:v>154.60000000000002</c:v>
                </c:pt>
                <c:pt idx="50">
                  <c:v>208.89999999999995</c:v>
                </c:pt>
                <c:pt idx="51">
                  <c:v>111.65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46-4434-A7C8-A409EDAA67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10340480"/>
        <c:axId val="910335080"/>
      </c:barChart>
      <c:catAx>
        <c:axId val="910340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910335080"/>
        <c:crosses val="autoZero"/>
        <c:auto val="1"/>
        <c:lblAlgn val="ctr"/>
        <c:lblOffset val="100"/>
        <c:noMultiLvlLbl val="0"/>
      </c:catAx>
      <c:valAx>
        <c:axId val="910335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€&quot;* #,##0_);_(&quot;€&quot;* \(#,##0\);_(&quot;€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910340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C5FE2-8E64-4087-A4D2-CC01F6BE32E1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BDC20-C7AF-4DBE-8202-79FC80CB53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7683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575E0-0120-F835-EEAC-E1649184E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BFF657F-FBFD-370B-9942-421B92D591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3BA0AB9-FD52-D207-259B-8C86AF56E6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8060E8-6980-0911-8192-0AA358DC13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E2AC2-147E-6B4E-8463-7F86178471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7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3625C-5E28-3185-70B9-F25AE15B3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BDA5263-D95B-B477-95FC-F0BA102737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6D6E110-688B-E7DB-9862-98E7004838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A05C0E-D9F5-FB6D-8C22-C9F6BACB90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E2AC2-147E-6B4E-8463-7F86178471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637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3B91F-AC23-4BBE-C876-EFC3428A4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CAC3062-E6DD-C17D-39EC-C6A195945D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431224C-E062-6134-F5BF-995772A52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2D081A5-84C1-510B-BE8A-370A0D80A3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E2AC2-147E-6B4E-8463-7F86178471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012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E3366-35FD-E073-22EB-6774D0B44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88D04DD-DB3D-BD9D-4093-D943987302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E604762-5CB8-8AAE-34B2-D542D7B204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C4716F4-6406-EEC8-6DFF-D60BE823C3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E2AC2-147E-6B4E-8463-7F86178471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585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58863-79E6-4EBE-5EF3-A58BE0828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06DD335-6F21-2497-31F8-447A0C4C0F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642CDF0-1079-25D1-1B1C-B833511A13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FB91E5A-6B29-33A9-A06B-821BCE95E7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E2AC2-147E-6B4E-8463-7F86178471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522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D6FB8-04C8-E69F-F071-9F02C7737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A86070B-34C7-5DD3-9DA2-D3114FC5A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80B50F3-F738-8350-63F6-87F678882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D161A15-2D0B-8045-AF65-FD1529B9F9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E2AC2-147E-6B4E-8463-7F861784716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40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B16BE8-C910-DDAC-BB9F-F2AB9883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48D5DF3-416F-2E5A-5B26-ECD7844D27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F19BCD-0768-ED5D-0DBA-C9CBF3129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F134-64F3-4AC9-9131-ADA712E7CB25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9C45C3E-DEE4-ACB9-08FC-B8002C157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1B725C-7453-2099-25C9-96F620A98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625A-4A03-4082-BDC1-42EF2F7156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817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83924A-498C-5A34-0EEC-BCED39C7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46983EF-0ADD-B725-64D4-34872AEE2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19B1-DF4F-94C5-44B2-0EC270C6A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F134-64F3-4AC9-9131-ADA712E7CB25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594BDCD-8569-D98E-AAC7-BE9116F4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803FAD-0ADF-0AC4-CB05-F5B2E8FB6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625A-4A03-4082-BDC1-42EF2F7156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5930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4345BFE-CB78-EF76-03A0-84C30F399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A040FBE-12C4-FA97-CEE0-6F737A833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71451DD-9B9C-2E17-CA15-D85002BFA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F134-64F3-4AC9-9131-ADA712E7CB25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9F9BD3-A602-23F9-4CDF-17E36C443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C16C1B-BF90-B911-B2CA-C44409242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625A-4A03-4082-BDC1-42EF2F7156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0354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-1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4501" y="566737"/>
            <a:ext cx="9789831" cy="918047"/>
          </a:xfrm>
        </p:spPr>
        <p:txBody>
          <a:bodyPr lIns="0" tIns="0" rIns="0" bIns="0" anchor="t"/>
          <a:lstStyle>
            <a:lvl1pPr>
              <a:lnSpc>
                <a:spcPts val="3300"/>
              </a:lnSpc>
              <a:defRPr sz="3150" b="1" i="0" spc="-45" baseline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NL" noProof="0" dirty="0" err="1"/>
              <a:t>Title</a:t>
            </a:r>
            <a:endParaRPr lang="nl-NL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9283E2-2E02-CC4E-B668-79B7435C3F39}"/>
              </a:ext>
            </a:extLst>
          </p:cNvPr>
          <p:cNvSpPr txBox="1">
            <a:spLocks/>
          </p:cNvSpPr>
          <p:nvPr userDrawn="1"/>
        </p:nvSpPr>
        <p:spPr>
          <a:xfrm>
            <a:off x="10344331" y="6291263"/>
            <a:ext cx="1293171" cy="16207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121917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4000" b="1" i="0" kern="1200" spc="-20" baseline="0">
                <a:solidFill>
                  <a:srgbClr val="380F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>
              <a:lnSpc>
                <a:spcPts val="1050"/>
              </a:lnSpc>
            </a:pPr>
            <a:r>
              <a:rPr lang="nl-NL" sz="1050" b="0" noProof="0">
                <a:solidFill>
                  <a:srgbClr val="606060"/>
                </a:solidFill>
                <a:latin typeface="+mn-lt"/>
              </a:rPr>
              <a:t>Pagina </a:t>
            </a:r>
            <a:fld id="{7C886507-16A0-AD4D-A51C-941051FAA75D}" type="slidenum">
              <a:rPr lang="nl-NL" sz="1050" b="0" noProof="0" smtClean="0">
                <a:solidFill>
                  <a:srgbClr val="606060"/>
                </a:solidFill>
                <a:latin typeface="+mn-lt"/>
              </a:rPr>
              <a:pPr algn="r">
                <a:lnSpc>
                  <a:spcPts val="1050"/>
                </a:lnSpc>
              </a:pPr>
              <a:t>‹nr.›</a:t>
            </a:fld>
            <a:endParaRPr lang="nl-NL" sz="1050" b="0" noProof="0">
              <a:solidFill>
                <a:srgbClr val="606060"/>
              </a:solidFill>
              <a:latin typeface="+mn-lt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232B3589-7685-0548-BC8D-2C022E5B1D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1206" y="1538288"/>
            <a:ext cx="9789833" cy="4105275"/>
          </a:xfrm>
        </p:spPr>
        <p:txBody>
          <a:bodyPr lIns="0" tIns="0" rIns="0" bIns="0"/>
          <a:lstStyle>
            <a:lvl1pPr marL="0" indent="0">
              <a:lnSpc>
                <a:spcPts val="3000"/>
              </a:lnSpc>
              <a:spcBef>
                <a:spcPts val="0"/>
              </a:spcBef>
              <a:buClr>
                <a:srgbClr val="000000"/>
              </a:buClr>
              <a:buFont typeface="+mj-lt"/>
              <a:buNone/>
              <a:tabLst/>
              <a:defRPr sz="210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400">
                <a:solidFill>
                  <a:srgbClr val="000000"/>
                </a:solidFill>
              </a:defRPr>
            </a:lvl2pPr>
            <a:lvl3pPr>
              <a:buNone/>
              <a:defRPr sz="2400">
                <a:solidFill>
                  <a:srgbClr val="000000"/>
                </a:solidFill>
              </a:defRPr>
            </a:lvl3pPr>
            <a:lvl4pPr>
              <a:buNone/>
              <a:defRPr sz="2400">
                <a:solidFill>
                  <a:srgbClr val="000000"/>
                </a:solidFill>
              </a:defRPr>
            </a:lvl4pPr>
            <a:lvl5pPr>
              <a:buNone/>
              <a:defRPr sz="24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 noProof="0" dirty="0" err="1"/>
              <a:t>Text</a:t>
            </a:r>
            <a:endParaRPr lang="nl-NL" noProof="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B7C206-DF73-8B49-9BE7-E4EACD911B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206" y="6021288"/>
            <a:ext cx="904411" cy="49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61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8B37E9-A965-29DE-CB13-386F6013B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55002A-8FB8-7C2E-9AE9-71806263B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A7FCD8-6253-4FEE-F069-1D46E2DA3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F134-64F3-4AC9-9131-ADA712E7CB25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203D4D-3641-0694-9AEB-DFD5F979A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D0C444-E2E6-0A91-4549-DB3B91A00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625A-4A03-4082-BDC1-42EF2F7156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256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FC841B-0057-05E6-1F6B-423079857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C3C06A9-FA7A-B323-B60A-3644C196F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BDA378-D287-B0BA-273E-123AE5D60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F134-64F3-4AC9-9131-ADA712E7CB25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CB1013-ED92-2B1F-5728-D667C7DCB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740FE8-2D85-31E8-9C51-1D8D43A2E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625A-4A03-4082-BDC1-42EF2F7156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5703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46BAAD-65DA-C9E3-8CEA-B18A1F18D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69EDC9-C78D-D5F5-D149-FC0451C80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5FBE48B-866B-3E24-F6CB-A16137EFA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F17E4EF-26D2-52AD-B7B7-EFED6E3E5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F134-64F3-4AC9-9131-ADA712E7CB25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1971F0F-3036-6B55-9C39-53646164C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A4B86BF-548E-07B0-1A91-25ADB6905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625A-4A03-4082-BDC1-42EF2F7156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1980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B3C85B-14CE-EF99-9850-F43E136D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EB25C6B-B8E1-4BD9-85BA-0308D432C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CA8BFE-048D-4053-3CB3-5388339AA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DC1103E-3702-2829-B46D-C50E90BBF8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5937BCB-AEA7-67AD-29DC-16FF2FBD36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E8F9354-5DD5-06CA-B24B-77786BF2C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F134-64F3-4AC9-9131-ADA712E7CB25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2658C96-938D-9696-0343-73E1337FC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4FC0938-4F93-7474-0866-72E28E12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625A-4A03-4082-BDC1-42EF2F7156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0880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ABDBE0-54A6-1ED8-92AC-E4BB8143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CC2C24E-90AE-0310-DBE1-108E3A46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F134-64F3-4AC9-9131-ADA712E7CB25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576BFA2-5387-F45A-9AB7-E1F3027F3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9420916-7F4C-35DB-914D-6DBF350A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625A-4A03-4082-BDC1-42EF2F7156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400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943CCDD-23C7-6424-257A-2FC3CBBEC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F134-64F3-4AC9-9131-ADA712E7CB25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8290BDE-7AD4-44A4-9885-F149C4E9B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01CDE2C-5876-490B-9EC0-75FBFFD39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625A-4A03-4082-BDC1-42EF2F7156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6872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DA9DF8-F068-3D9E-107A-395300172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85DD68-AB39-3EB6-FCBA-D06392397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8C5EE13-8A76-5B01-5FA7-3983789B9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AA87512-E7FD-2B60-78B4-CEAE6C9C2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F134-64F3-4AC9-9131-ADA712E7CB25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17B69CD-8243-BA39-B264-2473D5A76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004E808-7B1B-1701-1354-5576C5EE0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625A-4A03-4082-BDC1-42EF2F7156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815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85B0F-A9A6-D657-F75C-9DBDA6830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649D52C-85CE-ED9F-6EB3-B434FDC4E0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ED52412-D881-D4F9-49F8-E98185C20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16FBC86-BA4C-DE00-C5D1-FB1A1B169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F134-64F3-4AC9-9131-ADA712E7CB25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CBC6EE8-95AD-5186-F74A-EDAAA7141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B72D220-A82C-BFDA-965D-1F5B85BE1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625A-4A03-4082-BDC1-42EF2F7156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8566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8187C49-F2FC-258B-8A0A-35F2F515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47D21B0-3460-0520-36E4-DA4FC44EA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31FEA1-BABB-388E-6662-E8AC2D7122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62F134-64F3-4AC9-9131-ADA712E7CB25}" type="datetimeFigureOut">
              <a:rPr lang="nl-NL" smtClean="0"/>
              <a:t>20-3-2025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2D3BC48-D7E5-1300-113F-EEE8D020F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CDFFBD-9329-0361-BDEA-4456F11BBB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68625A-4A03-4082-BDC1-42EF2F7156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922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26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B73C4-1C4A-4A32-4C04-0FAC5AB8E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69BDB-50B4-D304-4A3A-47C4FB54B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4">
                    <a:lumMod val="50000"/>
                  </a:schemeClr>
                </a:solidFill>
              </a:rPr>
              <a:t>Wie zijn wij?</a:t>
            </a:r>
          </a:p>
        </p:txBody>
      </p:sp>
      <p:pic>
        <p:nvPicPr>
          <p:cNvPr id="6" name="Afbeelding 5" descr="Bloemenveld en windmolens">
            <a:extLst>
              <a:ext uri="{FF2B5EF4-FFF2-40B4-BE49-F238E27FC236}">
                <a16:creationId xmlns:a16="http://schemas.microsoft.com/office/drawing/2014/main" id="{C51949EE-5DE5-13B8-16CC-903E00C233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017"/>
          <a:stretch/>
        </p:blipFill>
        <p:spPr>
          <a:xfrm>
            <a:off x="-109296" y="-81047"/>
            <a:ext cx="12361379" cy="593931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B834C23-B50C-AD91-912E-3D063D153CFF}"/>
              </a:ext>
            </a:extLst>
          </p:cNvPr>
          <p:cNvSpPr/>
          <p:nvPr/>
        </p:nvSpPr>
        <p:spPr>
          <a:xfrm>
            <a:off x="3341963" y="-350995"/>
            <a:ext cx="10509567" cy="1836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600" b="1" dirty="0">
                <a:solidFill>
                  <a:srgbClr val="FFFFFF"/>
                </a:solidFill>
              </a:rPr>
              <a:t>Perspectief voor de bloemist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5DF1F98-B1BA-80C8-3622-FD84B9EBB37B}"/>
              </a:ext>
            </a:extLst>
          </p:cNvPr>
          <p:cNvSpPr/>
          <p:nvPr/>
        </p:nvSpPr>
        <p:spPr>
          <a:xfrm>
            <a:off x="3341963" y="3807006"/>
            <a:ext cx="5760351" cy="1836025"/>
          </a:xfrm>
          <a:prstGeom prst="rect">
            <a:avLst/>
          </a:prstGeom>
          <a:solidFill>
            <a:schemeClr val="bg2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5400" b="1" dirty="0">
                <a:solidFill>
                  <a:srgbClr val="FFFFFF"/>
                </a:solidFill>
              </a:rPr>
              <a:t>Baas over de omzet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870A518-D571-82E4-413B-B63867319F0B}"/>
              </a:ext>
            </a:extLst>
          </p:cNvPr>
          <p:cNvSpPr txBox="1">
            <a:spLocks/>
          </p:cNvSpPr>
          <p:nvPr/>
        </p:nvSpPr>
        <p:spPr>
          <a:xfrm>
            <a:off x="10344332" y="6007642"/>
            <a:ext cx="1475745" cy="566682"/>
          </a:xfrm>
          <a:prstGeom prst="rect">
            <a:avLst/>
          </a:prstGeom>
          <a:solidFill>
            <a:srgbClr val="FFFFFF"/>
          </a:solidFill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NL" sz="1800" dirty="0">
                <a:solidFill>
                  <a:schemeClr val="accent4">
                    <a:lumMod val="50000"/>
                  </a:schemeClr>
                </a:solidFill>
              </a:rPr>
              <a:t>Daniël Pinkse</a:t>
            </a:r>
          </a:p>
          <a:p>
            <a:pPr>
              <a:lnSpc>
                <a:spcPct val="100000"/>
              </a:lnSpc>
            </a:pPr>
            <a:r>
              <a:rPr lang="nl-NL" sz="1800" dirty="0">
                <a:solidFill>
                  <a:schemeClr val="accent4">
                    <a:lumMod val="50000"/>
                  </a:schemeClr>
                </a:solidFill>
              </a:rPr>
              <a:t>18 maart 2025</a:t>
            </a:r>
          </a:p>
        </p:txBody>
      </p:sp>
    </p:spTree>
    <p:extLst>
      <p:ext uri="{BB962C8B-B14F-4D97-AF65-F5344CB8AC3E}">
        <p14:creationId xmlns:p14="http://schemas.microsoft.com/office/powerpoint/2010/main" val="347533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3E048-D3E4-C92E-7F50-0612304E9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afiek 12">
            <a:extLst>
              <a:ext uri="{FF2B5EF4-FFF2-40B4-BE49-F238E27FC236}">
                <a16:creationId xmlns:a16="http://schemas.microsoft.com/office/drawing/2014/main" id="{C3B06CE7-DD6B-E76B-FEA5-A6B90BA3A2B5}"/>
              </a:ext>
            </a:extLst>
          </p:cNvPr>
          <p:cNvGraphicFramePr>
            <a:graphicFrameLocks/>
          </p:cNvGraphicFramePr>
          <p:nvPr/>
        </p:nvGraphicFramePr>
        <p:xfrm>
          <a:off x="433966" y="1592976"/>
          <a:ext cx="11300881" cy="4212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80C8205-B72A-BF4E-A85D-8480B6D3B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57" y="512961"/>
            <a:ext cx="11300879" cy="917957"/>
          </a:xfrm>
        </p:spPr>
        <p:txBody>
          <a:bodyPr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NL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Hoe gaan we € 45.000,- meer omzet maken in 2025?</a:t>
            </a:r>
            <a:br>
              <a:rPr lang="nl-NL" dirty="0">
                <a:solidFill>
                  <a:schemeClr val="accent4">
                    <a:lumMod val="50000"/>
                  </a:schemeClr>
                </a:solidFill>
                <a:latin typeface="+mn-lt"/>
              </a:rPr>
            </a:br>
            <a:r>
              <a:rPr lang="nl-NL" sz="1500" dirty="0">
                <a:solidFill>
                  <a:srgbClr val="FFC000"/>
                </a:solidFill>
              </a:rPr>
              <a:t>Hoe ziet jouw plan eruit?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043BFCA-5A27-04F5-D93E-1FA8581DD35E}"/>
              </a:ext>
            </a:extLst>
          </p:cNvPr>
          <p:cNvSpPr/>
          <p:nvPr/>
        </p:nvSpPr>
        <p:spPr>
          <a:xfrm>
            <a:off x="4475979" y="1808978"/>
            <a:ext cx="810010" cy="2160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86">
              <a:defRPr/>
            </a:pPr>
            <a:r>
              <a:rPr lang="nl-NL" sz="1050" dirty="0">
                <a:solidFill>
                  <a:sysClr val="windowText" lastClr="000000"/>
                </a:solidFill>
                <a:latin typeface="Arial"/>
              </a:rPr>
              <a:t>Moederdag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D55AA19-2CAD-C099-7AD2-A7381028F872}"/>
              </a:ext>
            </a:extLst>
          </p:cNvPr>
          <p:cNvSpPr/>
          <p:nvPr/>
        </p:nvSpPr>
        <p:spPr>
          <a:xfrm>
            <a:off x="3989973" y="2186983"/>
            <a:ext cx="591767" cy="2160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86">
              <a:defRPr/>
            </a:pPr>
            <a:r>
              <a:rPr lang="nl-NL" sz="1050" dirty="0">
                <a:solidFill>
                  <a:sysClr val="windowText" lastClr="000000"/>
                </a:solidFill>
                <a:latin typeface="Arial"/>
              </a:rPr>
              <a:t>Pasen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84C78427-C33D-1099-3A91-EAF5940E4634}"/>
              </a:ext>
            </a:extLst>
          </p:cNvPr>
          <p:cNvSpPr/>
          <p:nvPr/>
        </p:nvSpPr>
        <p:spPr>
          <a:xfrm>
            <a:off x="2100697" y="2726991"/>
            <a:ext cx="675009" cy="2160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86">
              <a:defRPr/>
            </a:pPr>
            <a:r>
              <a:rPr lang="nl-NL" sz="1050" dirty="0">
                <a:solidFill>
                  <a:sysClr val="windowText" lastClr="000000"/>
                </a:solidFill>
                <a:latin typeface="Arial"/>
              </a:rPr>
              <a:t>Valentijn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A0572123-2C50-E81D-14BF-A4955B14CAD7}"/>
              </a:ext>
            </a:extLst>
          </p:cNvPr>
          <p:cNvCxnSpPr>
            <a:cxnSpLocks/>
          </p:cNvCxnSpPr>
          <p:nvPr/>
        </p:nvCxnSpPr>
        <p:spPr>
          <a:xfrm>
            <a:off x="4475978" y="1754978"/>
            <a:ext cx="0" cy="38340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8D89AD87-0C40-48DE-FEF3-D5DA75D259B5}"/>
              </a:ext>
            </a:extLst>
          </p:cNvPr>
          <p:cNvCxnSpPr>
            <a:cxnSpLocks/>
          </p:cNvCxnSpPr>
          <p:nvPr/>
        </p:nvCxnSpPr>
        <p:spPr>
          <a:xfrm>
            <a:off x="3989972" y="2186984"/>
            <a:ext cx="0" cy="340204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48B99A3B-237B-EA94-2C51-488ED3DDBBFA}"/>
              </a:ext>
            </a:extLst>
          </p:cNvPr>
          <p:cNvCxnSpPr>
            <a:cxnSpLocks/>
          </p:cNvCxnSpPr>
          <p:nvPr/>
        </p:nvCxnSpPr>
        <p:spPr>
          <a:xfrm>
            <a:off x="2099946" y="2672991"/>
            <a:ext cx="0" cy="291603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2">
            <a:extLst>
              <a:ext uri="{FF2B5EF4-FFF2-40B4-BE49-F238E27FC236}">
                <a16:creationId xmlns:a16="http://schemas.microsoft.com/office/drawing/2014/main" id="{AFA080FE-D936-FCA0-891C-88061BAA378F}"/>
              </a:ext>
            </a:extLst>
          </p:cNvPr>
          <p:cNvSpPr txBox="1">
            <a:spLocks/>
          </p:cNvSpPr>
          <p:nvPr/>
        </p:nvSpPr>
        <p:spPr>
          <a:xfrm>
            <a:off x="263921" y="1484975"/>
            <a:ext cx="11556155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endParaRPr lang="nl-NL" sz="1800" b="1" dirty="0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4274B7E6-71DF-6A68-1762-2F5D6D15A9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67"/>
          <a:stretch/>
        </p:blipFill>
        <p:spPr>
          <a:xfrm>
            <a:off x="11071894" y="135016"/>
            <a:ext cx="756010" cy="1177197"/>
          </a:xfrm>
          <a:prstGeom prst="rect">
            <a:avLst/>
          </a:prstGeom>
        </p:spPr>
      </p:pic>
      <p:sp>
        <p:nvSpPr>
          <p:cNvPr id="22" name="Rechthoek 21">
            <a:extLst>
              <a:ext uri="{FF2B5EF4-FFF2-40B4-BE49-F238E27FC236}">
                <a16:creationId xmlns:a16="http://schemas.microsoft.com/office/drawing/2014/main" id="{4CBF8BF7-6398-1D8D-1789-4F08EBFF7A1A}"/>
              </a:ext>
            </a:extLst>
          </p:cNvPr>
          <p:cNvSpPr/>
          <p:nvPr/>
        </p:nvSpPr>
        <p:spPr>
          <a:xfrm>
            <a:off x="8293250" y="5937091"/>
            <a:ext cx="1566021" cy="265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519" dirty="0"/>
              <a:t>Week nummers </a:t>
            </a:r>
          </a:p>
        </p:txBody>
      </p:sp>
      <p:sp>
        <p:nvSpPr>
          <p:cNvPr id="23" name="Pijl: rechts 22">
            <a:extLst>
              <a:ext uri="{FF2B5EF4-FFF2-40B4-BE49-F238E27FC236}">
                <a16:creationId xmlns:a16="http://schemas.microsoft.com/office/drawing/2014/main" id="{95A99784-28E9-53F2-DACE-ABE00D13A890}"/>
              </a:ext>
            </a:extLst>
          </p:cNvPr>
          <p:cNvSpPr/>
          <p:nvPr/>
        </p:nvSpPr>
        <p:spPr>
          <a:xfrm>
            <a:off x="7122014" y="5996245"/>
            <a:ext cx="1188016" cy="13279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1519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A01D538-BC1D-64AF-EE6E-C64E074E9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7760" y="6000640"/>
            <a:ext cx="1218306" cy="60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BD5C0-1053-8407-8AFF-E79F3AE4C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C21109-E433-1AA1-A864-9AF4D309F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57" y="512961"/>
            <a:ext cx="11300879" cy="917957"/>
          </a:xfrm>
        </p:spPr>
        <p:txBody>
          <a:bodyPr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NL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Wanneer verkoop ik wat! </a:t>
            </a:r>
            <a:br>
              <a:rPr lang="nl-NL" dirty="0">
                <a:solidFill>
                  <a:schemeClr val="accent4">
                    <a:lumMod val="50000"/>
                  </a:schemeClr>
                </a:solidFill>
                <a:latin typeface="+mn-lt"/>
              </a:rPr>
            </a:br>
            <a:r>
              <a:rPr lang="nl-NL" sz="1500" dirty="0">
                <a:solidFill>
                  <a:srgbClr val="FFC000"/>
                </a:solidFill>
              </a:rPr>
              <a:t>Kan dat beter/anders?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2BCD7BF6-182D-5C30-DFE0-9F74A58994B8}"/>
              </a:ext>
            </a:extLst>
          </p:cNvPr>
          <p:cNvSpPr txBox="1">
            <a:spLocks/>
          </p:cNvSpPr>
          <p:nvPr/>
        </p:nvSpPr>
        <p:spPr>
          <a:xfrm>
            <a:off x="263921" y="1484975"/>
            <a:ext cx="11556155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endParaRPr lang="nl-NL" sz="1800" b="1" dirty="0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13857A8A-E7B1-0F78-6DF9-BD3BCC65B40E}"/>
              </a:ext>
            </a:extLst>
          </p:cNvPr>
          <p:cNvSpPr/>
          <p:nvPr/>
        </p:nvSpPr>
        <p:spPr>
          <a:xfrm>
            <a:off x="8293250" y="5937091"/>
            <a:ext cx="1566021" cy="265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519" dirty="0"/>
              <a:t>Week nummers </a:t>
            </a:r>
          </a:p>
        </p:txBody>
      </p:sp>
      <p:sp>
        <p:nvSpPr>
          <p:cNvPr id="17" name="Pijl: rechts 16">
            <a:extLst>
              <a:ext uri="{FF2B5EF4-FFF2-40B4-BE49-F238E27FC236}">
                <a16:creationId xmlns:a16="http://schemas.microsoft.com/office/drawing/2014/main" id="{B26A9237-317B-B6E2-5EE4-56A20A9FCB5E}"/>
              </a:ext>
            </a:extLst>
          </p:cNvPr>
          <p:cNvSpPr/>
          <p:nvPr/>
        </p:nvSpPr>
        <p:spPr>
          <a:xfrm>
            <a:off x="7122014" y="5996245"/>
            <a:ext cx="1188016" cy="13279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1519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C923DBCF-1698-B3D8-1924-F1FB74C389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7"/>
          <a:stretch/>
        </p:blipFill>
        <p:spPr>
          <a:xfrm>
            <a:off x="11071894" y="135016"/>
            <a:ext cx="756010" cy="1177197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460935BF-DE70-D25F-3CD0-9E2AEFB6C475}"/>
              </a:ext>
            </a:extLst>
          </p:cNvPr>
          <p:cNvGraphicFramePr>
            <a:graphicFrameLocks/>
          </p:cNvGraphicFramePr>
          <p:nvPr/>
        </p:nvGraphicFramePr>
        <p:xfrm>
          <a:off x="371925" y="1431029"/>
          <a:ext cx="11448151" cy="4428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hthoek 3">
            <a:extLst>
              <a:ext uri="{FF2B5EF4-FFF2-40B4-BE49-F238E27FC236}">
                <a16:creationId xmlns:a16="http://schemas.microsoft.com/office/drawing/2014/main" id="{FCFEDF5A-20D7-6144-9539-5E9AB3E551A6}"/>
              </a:ext>
            </a:extLst>
          </p:cNvPr>
          <p:cNvSpPr/>
          <p:nvPr/>
        </p:nvSpPr>
        <p:spPr>
          <a:xfrm>
            <a:off x="3071959" y="4509015"/>
            <a:ext cx="2376032" cy="594008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519" dirty="0">
                <a:solidFill>
                  <a:schemeClr val="bg1"/>
                </a:solidFill>
              </a:rPr>
              <a:t>Bloemen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758A1BEE-3520-95A4-363B-98806CBFD9CA}"/>
              </a:ext>
            </a:extLst>
          </p:cNvPr>
          <p:cNvSpPr/>
          <p:nvPr/>
        </p:nvSpPr>
        <p:spPr>
          <a:xfrm>
            <a:off x="7846167" y="1819658"/>
            <a:ext cx="927727" cy="122679"/>
          </a:xfrm>
          <a:prstGeom prst="rect">
            <a:avLst/>
          </a:prstGeom>
          <a:solidFill>
            <a:srgbClr val="0F9E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900" dirty="0"/>
              <a:t>Cadeau artikel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3960098-B272-0B9D-1F2C-07664613C152}"/>
              </a:ext>
            </a:extLst>
          </p:cNvPr>
          <p:cNvSpPr/>
          <p:nvPr/>
        </p:nvSpPr>
        <p:spPr>
          <a:xfrm>
            <a:off x="3881970" y="2932804"/>
            <a:ext cx="1350018" cy="226193"/>
          </a:xfrm>
          <a:prstGeom prst="rect">
            <a:avLst/>
          </a:prstGeom>
          <a:solidFill>
            <a:srgbClr val="E97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519" dirty="0">
                <a:solidFill>
                  <a:schemeClr val="bg1"/>
                </a:solidFill>
              </a:rPr>
              <a:t>Planten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88B9F5A-F8B6-FB72-3507-F781F2A193AF}"/>
              </a:ext>
            </a:extLst>
          </p:cNvPr>
          <p:cNvSpPr/>
          <p:nvPr/>
        </p:nvSpPr>
        <p:spPr>
          <a:xfrm>
            <a:off x="4151974" y="2098644"/>
            <a:ext cx="2376032" cy="250342"/>
          </a:xfrm>
          <a:prstGeom prst="rect">
            <a:avLst/>
          </a:prstGeom>
          <a:solidFill>
            <a:srgbClr val="196B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519" dirty="0">
                <a:solidFill>
                  <a:schemeClr val="bg1"/>
                </a:solidFill>
              </a:rPr>
              <a:t>Toegevoegde waarde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C993F51-A3B0-B134-274D-8F46F45E2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7760" y="6000640"/>
            <a:ext cx="1218306" cy="60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2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C4EF1-B2F6-0D3B-DE5E-506EFCD40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481371-FE82-9E95-13CA-0D2A7083B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57" y="512961"/>
            <a:ext cx="11300879" cy="917957"/>
          </a:xfrm>
        </p:spPr>
        <p:txBody>
          <a:bodyPr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NL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Wat gaan we anders doen, anders werken?</a:t>
            </a:r>
            <a:br>
              <a:rPr lang="nl-NL" dirty="0">
                <a:solidFill>
                  <a:schemeClr val="accent4">
                    <a:lumMod val="50000"/>
                  </a:schemeClr>
                </a:solidFill>
                <a:latin typeface="+mn-lt"/>
              </a:rPr>
            </a:br>
            <a:r>
              <a:rPr lang="nl-NL" sz="1500" dirty="0">
                <a:solidFill>
                  <a:srgbClr val="FFC000"/>
                </a:solidFill>
              </a:rPr>
              <a:t>Verkoop ik bloemen zoals ik dat wil?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3E611BC6-64DF-1311-2CC2-C78FA57DB5C7}"/>
              </a:ext>
            </a:extLst>
          </p:cNvPr>
          <p:cNvSpPr txBox="1">
            <a:spLocks/>
          </p:cNvSpPr>
          <p:nvPr/>
        </p:nvSpPr>
        <p:spPr>
          <a:xfrm>
            <a:off x="263921" y="1484975"/>
            <a:ext cx="11556155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endParaRPr lang="nl-NL" sz="1800" b="1" dirty="0"/>
          </a:p>
        </p:txBody>
      </p:sp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7E56D3BD-F56F-D6E7-E390-E2539FE95130}"/>
              </a:ext>
            </a:extLst>
          </p:cNvPr>
          <p:cNvGraphicFramePr>
            <a:graphicFrameLocks/>
          </p:cNvGraphicFramePr>
          <p:nvPr/>
        </p:nvGraphicFramePr>
        <p:xfrm>
          <a:off x="371926" y="1509032"/>
          <a:ext cx="11448151" cy="4428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hthoek 3">
            <a:extLst>
              <a:ext uri="{FF2B5EF4-FFF2-40B4-BE49-F238E27FC236}">
                <a16:creationId xmlns:a16="http://schemas.microsoft.com/office/drawing/2014/main" id="{99620DD3-A90C-CC41-D922-38FF67B605E7}"/>
              </a:ext>
            </a:extLst>
          </p:cNvPr>
          <p:cNvSpPr/>
          <p:nvPr/>
        </p:nvSpPr>
        <p:spPr>
          <a:xfrm>
            <a:off x="4745982" y="4745410"/>
            <a:ext cx="2376032" cy="594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519" dirty="0">
                <a:solidFill>
                  <a:schemeClr val="bg1"/>
                </a:solidFill>
              </a:rPr>
              <a:t>Prijshuis boeketten verkoop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3CD8F02-BAAB-5C99-3B61-11207E190196}"/>
              </a:ext>
            </a:extLst>
          </p:cNvPr>
          <p:cNvSpPr/>
          <p:nvPr/>
        </p:nvSpPr>
        <p:spPr>
          <a:xfrm>
            <a:off x="1775942" y="3401999"/>
            <a:ext cx="2376032" cy="59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519" dirty="0">
                <a:solidFill>
                  <a:schemeClr val="bg1"/>
                </a:solidFill>
              </a:rPr>
              <a:t>Maatwerk boeketten verkoop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3758D7F-9BBC-97D4-1AFD-7A0AB70760A1}"/>
              </a:ext>
            </a:extLst>
          </p:cNvPr>
          <p:cNvSpPr/>
          <p:nvPr/>
        </p:nvSpPr>
        <p:spPr>
          <a:xfrm>
            <a:off x="4880984" y="1991161"/>
            <a:ext cx="2106028" cy="594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519" dirty="0">
                <a:solidFill>
                  <a:schemeClr val="bg1"/>
                </a:solidFill>
              </a:rPr>
              <a:t>Losse bloemen verkoop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920EBFA9-DA20-F3FC-39F4-B803CB577384}"/>
              </a:ext>
            </a:extLst>
          </p:cNvPr>
          <p:cNvSpPr/>
          <p:nvPr/>
        </p:nvSpPr>
        <p:spPr>
          <a:xfrm>
            <a:off x="8293250" y="5937091"/>
            <a:ext cx="1566021" cy="265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519" dirty="0"/>
              <a:t>Week nummers </a:t>
            </a:r>
          </a:p>
        </p:txBody>
      </p:sp>
      <p:sp>
        <p:nvSpPr>
          <p:cNvPr id="17" name="Pijl: rechts 16">
            <a:extLst>
              <a:ext uri="{FF2B5EF4-FFF2-40B4-BE49-F238E27FC236}">
                <a16:creationId xmlns:a16="http://schemas.microsoft.com/office/drawing/2014/main" id="{84E97E22-FA26-1575-FA63-599211B39055}"/>
              </a:ext>
            </a:extLst>
          </p:cNvPr>
          <p:cNvSpPr/>
          <p:nvPr/>
        </p:nvSpPr>
        <p:spPr>
          <a:xfrm>
            <a:off x="7122014" y="5996245"/>
            <a:ext cx="1188016" cy="13279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1519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60B84E8D-7B44-CB86-3BFD-99AF59B2A15D}"/>
              </a:ext>
            </a:extLst>
          </p:cNvPr>
          <p:cNvSpPr/>
          <p:nvPr/>
        </p:nvSpPr>
        <p:spPr>
          <a:xfrm>
            <a:off x="6906012" y="1754978"/>
            <a:ext cx="1124789" cy="148269"/>
          </a:xfrm>
          <a:prstGeom prst="rect">
            <a:avLst/>
          </a:prstGeom>
          <a:solidFill>
            <a:srgbClr val="0CC9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050" dirty="0">
                <a:solidFill>
                  <a:srgbClr val="FFFFFF"/>
                </a:solidFill>
              </a:rPr>
              <a:t>Gelegenheid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02484ED5-485B-1333-A6B2-6ACF4C495AEE}"/>
              </a:ext>
            </a:extLst>
          </p:cNvPr>
          <p:cNvSpPr/>
          <p:nvPr/>
        </p:nvSpPr>
        <p:spPr>
          <a:xfrm>
            <a:off x="10744927" y="1665804"/>
            <a:ext cx="1092679" cy="13315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050" dirty="0">
                <a:solidFill>
                  <a:srgbClr val="FFFFFF"/>
                </a:solidFill>
              </a:rPr>
              <a:t>Arrangementen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60D4C7AF-0292-528A-88AD-9CC124DB70B7}"/>
              </a:ext>
            </a:extLst>
          </p:cNvPr>
          <p:cNvSpPr/>
          <p:nvPr/>
        </p:nvSpPr>
        <p:spPr>
          <a:xfrm>
            <a:off x="9319265" y="1611620"/>
            <a:ext cx="540007" cy="2415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050" dirty="0">
                <a:solidFill>
                  <a:srgbClr val="FFFFFF"/>
                </a:solidFill>
              </a:rPr>
              <a:t>Mono</a:t>
            </a:r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4F617C17-9846-AD19-96D6-A03335ECBE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67"/>
          <a:stretch/>
        </p:blipFill>
        <p:spPr>
          <a:xfrm>
            <a:off x="11071894" y="135016"/>
            <a:ext cx="756010" cy="1177197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AE571B25-2603-7236-03A3-E1D1E792ABEA}"/>
              </a:ext>
            </a:extLst>
          </p:cNvPr>
          <p:cNvCxnSpPr>
            <a:cxnSpLocks/>
          </p:cNvCxnSpPr>
          <p:nvPr/>
        </p:nvCxnSpPr>
        <p:spPr>
          <a:xfrm>
            <a:off x="4043973" y="1611620"/>
            <a:ext cx="0" cy="4193412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1786162F-312E-4A76-44F6-B5B9955A9186}"/>
              </a:ext>
            </a:extLst>
          </p:cNvPr>
          <p:cNvCxnSpPr>
            <a:cxnSpLocks/>
          </p:cNvCxnSpPr>
          <p:nvPr/>
        </p:nvCxnSpPr>
        <p:spPr>
          <a:xfrm>
            <a:off x="8904038" y="1509032"/>
            <a:ext cx="0" cy="4296001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D2D98C26-3BF4-8700-746B-7ACEE3EC0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7760" y="6000640"/>
            <a:ext cx="1218306" cy="60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4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C93A8-E387-E8F6-F717-9796641D4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55E00E3F-8BDA-5CE2-2CF8-D04052033238}"/>
              </a:ext>
            </a:extLst>
          </p:cNvPr>
          <p:cNvGraphicFramePr>
            <a:graphicFrameLocks/>
          </p:cNvGraphicFramePr>
          <p:nvPr/>
        </p:nvGraphicFramePr>
        <p:xfrm>
          <a:off x="317923" y="1582216"/>
          <a:ext cx="11448152" cy="4276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hthoek 4">
            <a:extLst>
              <a:ext uri="{FF2B5EF4-FFF2-40B4-BE49-F238E27FC236}">
                <a16:creationId xmlns:a16="http://schemas.microsoft.com/office/drawing/2014/main" id="{203814CB-6CC2-02CF-C6B7-B070614B46E3}"/>
              </a:ext>
            </a:extLst>
          </p:cNvPr>
          <p:cNvSpPr/>
          <p:nvPr/>
        </p:nvSpPr>
        <p:spPr>
          <a:xfrm>
            <a:off x="4421979" y="2672990"/>
            <a:ext cx="810010" cy="2160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86">
              <a:defRPr/>
            </a:pPr>
            <a:r>
              <a:rPr lang="nl-NL" sz="1050" dirty="0">
                <a:solidFill>
                  <a:sysClr val="windowText" lastClr="000000"/>
                </a:solidFill>
                <a:latin typeface="Arial"/>
              </a:rPr>
              <a:t>Moederdag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423F0BD-8834-A17C-E501-E142B1458F09}"/>
              </a:ext>
            </a:extLst>
          </p:cNvPr>
          <p:cNvSpPr/>
          <p:nvPr/>
        </p:nvSpPr>
        <p:spPr>
          <a:xfrm>
            <a:off x="3125961" y="2888993"/>
            <a:ext cx="591767" cy="2160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86">
              <a:defRPr/>
            </a:pPr>
            <a:r>
              <a:rPr lang="nl-NL" sz="1050" dirty="0">
                <a:solidFill>
                  <a:sysClr val="windowText" lastClr="000000"/>
                </a:solidFill>
                <a:latin typeface="Arial"/>
              </a:rPr>
              <a:t>Pasen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BEF6898-341C-A211-F5D3-8597B18AC573}"/>
              </a:ext>
            </a:extLst>
          </p:cNvPr>
          <p:cNvSpPr/>
          <p:nvPr/>
        </p:nvSpPr>
        <p:spPr>
          <a:xfrm>
            <a:off x="1829943" y="2834992"/>
            <a:ext cx="675009" cy="2160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86">
              <a:defRPr/>
            </a:pPr>
            <a:r>
              <a:rPr lang="nl-NL" sz="1050" dirty="0">
                <a:solidFill>
                  <a:sysClr val="windowText" lastClr="000000"/>
                </a:solidFill>
                <a:latin typeface="Arial"/>
              </a:rPr>
              <a:t>Valentijn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250E296F-CB7A-C618-5B29-D6F08DF1F9A4}"/>
              </a:ext>
            </a:extLst>
          </p:cNvPr>
          <p:cNvCxnSpPr>
            <a:cxnSpLocks/>
          </p:cNvCxnSpPr>
          <p:nvPr/>
        </p:nvCxnSpPr>
        <p:spPr>
          <a:xfrm>
            <a:off x="4421977" y="2618989"/>
            <a:ext cx="0" cy="28080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C5071782-D218-64AC-E379-E927087F25A4}"/>
              </a:ext>
            </a:extLst>
          </p:cNvPr>
          <p:cNvCxnSpPr>
            <a:cxnSpLocks/>
          </p:cNvCxnSpPr>
          <p:nvPr/>
        </p:nvCxnSpPr>
        <p:spPr>
          <a:xfrm>
            <a:off x="3125960" y="2834992"/>
            <a:ext cx="0" cy="259203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5F605867-F157-84A4-82B4-D07A7DFA26AC}"/>
              </a:ext>
            </a:extLst>
          </p:cNvPr>
          <p:cNvCxnSpPr>
            <a:cxnSpLocks/>
          </p:cNvCxnSpPr>
          <p:nvPr/>
        </p:nvCxnSpPr>
        <p:spPr>
          <a:xfrm>
            <a:off x="1829943" y="2726991"/>
            <a:ext cx="0" cy="27000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2">
            <a:extLst>
              <a:ext uri="{FF2B5EF4-FFF2-40B4-BE49-F238E27FC236}">
                <a16:creationId xmlns:a16="http://schemas.microsoft.com/office/drawing/2014/main" id="{42CAEA95-20D0-1819-B6AC-C411CD69EE23}"/>
              </a:ext>
            </a:extLst>
          </p:cNvPr>
          <p:cNvSpPr txBox="1">
            <a:spLocks/>
          </p:cNvSpPr>
          <p:nvPr/>
        </p:nvSpPr>
        <p:spPr>
          <a:xfrm>
            <a:off x="263921" y="1484975"/>
            <a:ext cx="11556155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endParaRPr lang="nl-NL" sz="1800" b="1" dirty="0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2A134969-9970-4046-AA82-D7260958A2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67"/>
          <a:stretch/>
        </p:blipFill>
        <p:spPr>
          <a:xfrm>
            <a:off x="11071894" y="135016"/>
            <a:ext cx="756010" cy="1177197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E32E73DC-95A4-92D5-8C4D-BF266F3EC2C0}"/>
              </a:ext>
            </a:extLst>
          </p:cNvPr>
          <p:cNvSpPr/>
          <p:nvPr/>
        </p:nvSpPr>
        <p:spPr>
          <a:xfrm>
            <a:off x="8293250" y="5937091"/>
            <a:ext cx="1566021" cy="265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519" dirty="0"/>
              <a:t>Week nummers </a:t>
            </a:r>
          </a:p>
        </p:txBody>
      </p:sp>
      <p:sp>
        <p:nvSpPr>
          <p:cNvPr id="15" name="Pijl: rechts 14">
            <a:extLst>
              <a:ext uri="{FF2B5EF4-FFF2-40B4-BE49-F238E27FC236}">
                <a16:creationId xmlns:a16="http://schemas.microsoft.com/office/drawing/2014/main" id="{D2ADDAFF-9491-7C92-74F6-F6A87E30B44C}"/>
              </a:ext>
            </a:extLst>
          </p:cNvPr>
          <p:cNvSpPr/>
          <p:nvPr/>
        </p:nvSpPr>
        <p:spPr>
          <a:xfrm>
            <a:off x="7122014" y="5996245"/>
            <a:ext cx="1188016" cy="13279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1519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A59556A-0ACE-6C90-FE3C-029C6C99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57" y="513017"/>
            <a:ext cx="11300879" cy="917957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NL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Wil ik eigenlijk wel op deze manier werken? </a:t>
            </a:r>
            <a:br>
              <a:rPr lang="nl-NL" dirty="0">
                <a:solidFill>
                  <a:schemeClr val="accent4">
                    <a:lumMod val="50000"/>
                  </a:schemeClr>
                </a:solidFill>
                <a:latin typeface="+mn-lt"/>
              </a:rPr>
            </a:br>
            <a:r>
              <a:rPr lang="nl-NL" sz="1500" dirty="0">
                <a:solidFill>
                  <a:srgbClr val="FFC000"/>
                </a:solidFill>
                <a:sym typeface="Wingdings" panose="05000000000000000000" pitchFamily="2" charset="2"/>
              </a:rPr>
              <a:t>Gemiddelde verkoopprijs maatwerk boeketten</a:t>
            </a:r>
            <a:endParaRPr lang="nl-NL" sz="1500" dirty="0">
              <a:solidFill>
                <a:srgbClr val="FFC000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D306058-E0B1-3966-9503-5EF9408C3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7760" y="6000640"/>
            <a:ext cx="1218306" cy="60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4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9D512-0D49-2E9D-A998-77C5213E5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1E2516D3-448F-0ACE-8FC1-040F85121722}"/>
              </a:ext>
            </a:extLst>
          </p:cNvPr>
          <p:cNvGraphicFramePr>
            <a:graphicFrameLocks/>
          </p:cNvGraphicFramePr>
          <p:nvPr/>
        </p:nvGraphicFramePr>
        <p:xfrm>
          <a:off x="317923" y="1582216"/>
          <a:ext cx="11448152" cy="4276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DC20471E-33B5-D323-930A-6CB0F5E0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57" y="513017"/>
            <a:ext cx="11300879" cy="917957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NL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Krijg ik wel betaald voor wat ik waard ben?</a:t>
            </a:r>
            <a:br>
              <a:rPr lang="nl-NL" dirty="0">
                <a:solidFill>
                  <a:schemeClr val="accent4">
                    <a:lumMod val="50000"/>
                  </a:schemeClr>
                </a:solidFill>
                <a:latin typeface="+mn-lt"/>
              </a:rPr>
            </a:br>
            <a:r>
              <a:rPr lang="nl-NL" sz="1500" dirty="0">
                <a:solidFill>
                  <a:srgbClr val="FFC000"/>
                </a:solidFill>
                <a:sym typeface="Wingdings" panose="05000000000000000000" pitchFamily="2" charset="2"/>
              </a:rPr>
              <a:t>Gemiddelde verkoopprijs alle boeketten</a:t>
            </a:r>
            <a:endParaRPr lang="nl-NL" sz="1500" dirty="0">
              <a:solidFill>
                <a:srgbClr val="FFC000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CF4F98F-6A2D-4F47-325D-19D7A74BAA3E}"/>
              </a:ext>
            </a:extLst>
          </p:cNvPr>
          <p:cNvSpPr/>
          <p:nvPr/>
        </p:nvSpPr>
        <p:spPr>
          <a:xfrm>
            <a:off x="4421979" y="2672990"/>
            <a:ext cx="810010" cy="2160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86">
              <a:defRPr/>
            </a:pPr>
            <a:r>
              <a:rPr lang="nl-NL" sz="1050" dirty="0">
                <a:solidFill>
                  <a:sysClr val="windowText" lastClr="000000"/>
                </a:solidFill>
                <a:latin typeface="Arial"/>
              </a:rPr>
              <a:t>Moederdag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293305D-4BF8-3E74-33AB-C9FD2CD72C56}"/>
              </a:ext>
            </a:extLst>
          </p:cNvPr>
          <p:cNvSpPr/>
          <p:nvPr/>
        </p:nvSpPr>
        <p:spPr>
          <a:xfrm>
            <a:off x="3125961" y="2888993"/>
            <a:ext cx="591767" cy="2160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86">
              <a:defRPr/>
            </a:pPr>
            <a:r>
              <a:rPr lang="nl-NL" sz="1050" dirty="0">
                <a:solidFill>
                  <a:sysClr val="windowText" lastClr="000000"/>
                </a:solidFill>
                <a:latin typeface="Arial"/>
              </a:rPr>
              <a:t>Pasen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12C89D1C-68B0-9AA5-C298-1150882B68B0}"/>
              </a:ext>
            </a:extLst>
          </p:cNvPr>
          <p:cNvSpPr/>
          <p:nvPr/>
        </p:nvSpPr>
        <p:spPr>
          <a:xfrm>
            <a:off x="1829943" y="2834992"/>
            <a:ext cx="675009" cy="2160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86">
              <a:defRPr/>
            </a:pPr>
            <a:r>
              <a:rPr lang="nl-NL" sz="1050" dirty="0">
                <a:solidFill>
                  <a:sysClr val="windowText" lastClr="000000"/>
                </a:solidFill>
                <a:latin typeface="Arial"/>
              </a:rPr>
              <a:t>Valentijn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882A8FD7-E4BB-3AFC-7EC8-D81DBDF81D3C}"/>
              </a:ext>
            </a:extLst>
          </p:cNvPr>
          <p:cNvCxnSpPr>
            <a:cxnSpLocks/>
          </p:cNvCxnSpPr>
          <p:nvPr/>
        </p:nvCxnSpPr>
        <p:spPr>
          <a:xfrm>
            <a:off x="4421977" y="2618989"/>
            <a:ext cx="0" cy="28080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EC4B1F67-9F9C-D508-C48A-5A2F035D6276}"/>
              </a:ext>
            </a:extLst>
          </p:cNvPr>
          <p:cNvCxnSpPr>
            <a:cxnSpLocks/>
          </p:cNvCxnSpPr>
          <p:nvPr/>
        </p:nvCxnSpPr>
        <p:spPr>
          <a:xfrm>
            <a:off x="3125960" y="2834992"/>
            <a:ext cx="0" cy="259203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CEACAE27-78AE-8620-6889-24E6F2A483EB}"/>
              </a:ext>
            </a:extLst>
          </p:cNvPr>
          <p:cNvCxnSpPr>
            <a:cxnSpLocks/>
          </p:cNvCxnSpPr>
          <p:nvPr/>
        </p:nvCxnSpPr>
        <p:spPr>
          <a:xfrm>
            <a:off x="1829943" y="2726991"/>
            <a:ext cx="0" cy="27000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2">
            <a:extLst>
              <a:ext uri="{FF2B5EF4-FFF2-40B4-BE49-F238E27FC236}">
                <a16:creationId xmlns:a16="http://schemas.microsoft.com/office/drawing/2014/main" id="{94B50346-34AD-08C2-3F58-2DB1D89FC0B5}"/>
              </a:ext>
            </a:extLst>
          </p:cNvPr>
          <p:cNvSpPr txBox="1">
            <a:spLocks/>
          </p:cNvSpPr>
          <p:nvPr/>
        </p:nvSpPr>
        <p:spPr>
          <a:xfrm>
            <a:off x="263921" y="1484975"/>
            <a:ext cx="11556155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endParaRPr lang="nl-NL" sz="1800" b="1" dirty="0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4BB111C2-9A2F-2A08-26EC-442CB6D63A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67"/>
          <a:stretch/>
        </p:blipFill>
        <p:spPr>
          <a:xfrm>
            <a:off x="11071894" y="135016"/>
            <a:ext cx="756010" cy="1177197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B9D9CCA3-2139-CF4F-5C2E-79DFF273A27E}"/>
              </a:ext>
            </a:extLst>
          </p:cNvPr>
          <p:cNvSpPr/>
          <p:nvPr/>
        </p:nvSpPr>
        <p:spPr>
          <a:xfrm>
            <a:off x="8293250" y="5937091"/>
            <a:ext cx="1566021" cy="265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519" dirty="0"/>
              <a:t>Week nummers </a:t>
            </a:r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C34B8046-8772-4461-99B5-F564F4E0F9F2}"/>
              </a:ext>
            </a:extLst>
          </p:cNvPr>
          <p:cNvSpPr/>
          <p:nvPr/>
        </p:nvSpPr>
        <p:spPr>
          <a:xfrm>
            <a:off x="7122014" y="5996245"/>
            <a:ext cx="1188016" cy="13279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1519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5AA7BB8-DE10-E4CC-6B22-1DEA08353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7760" y="6000640"/>
            <a:ext cx="1218306" cy="60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8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584D3-6862-BDA3-1A01-0177B3FBF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EC0BE9-E2EC-33F0-0CCF-29DF3A220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57" y="512961"/>
            <a:ext cx="11300879" cy="917957"/>
          </a:xfrm>
        </p:spPr>
        <p:txBody>
          <a:bodyPr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NL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Wanneer zijn planten relevant? </a:t>
            </a:r>
            <a:br>
              <a:rPr lang="nl-NL" dirty="0">
                <a:solidFill>
                  <a:schemeClr val="accent4">
                    <a:lumMod val="50000"/>
                  </a:schemeClr>
                </a:solidFill>
                <a:latin typeface="+mn-lt"/>
              </a:rPr>
            </a:br>
            <a:r>
              <a:rPr lang="nl-NL" sz="1500" dirty="0">
                <a:solidFill>
                  <a:srgbClr val="FFC000"/>
                </a:solidFill>
              </a:rPr>
              <a:t>Wat moeten ze bijdragen voor mijn doelstelling + € 45.000,-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6C4E14A1-F1BE-39DE-8DA7-A9C87547680C}"/>
              </a:ext>
            </a:extLst>
          </p:cNvPr>
          <p:cNvSpPr txBox="1">
            <a:spLocks/>
          </p:cNvSpPr>
          <p:nvPr/>
        </p:nvSpPr>
        <p:spPr>
          <a:xfrm>
            <a:off x="263921" y="1484975"/>
            <a:ext cx="11556155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endParaRPr lang="nl-NL" sz="1800" b="1" dirty="0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7B8C8369-0197-563B-CB20-31D48550A32C}"/>
              </a:ext>
            </a:extLst>
          </p:cNvPr>
          <p:cNvSpPr/>
          <p:nvPr/>
        </p:nvSpPr>
        <p:spPr>
          <a:xfrm>
            <a:off x="8293250" y="5937091"/>
            <a:ext cx="1566021" cy="265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519" dirty="0"/>
              <a:t>Week nummers </a:t>
            </a:r>
          </a:p>
        </p:txBody>
      </p:sp>
      <p:sp>
        <p:nvSpPr>
          <p:cNvPr id="17" name="Pijl: rechts 16">
            <a:extLst>
              <a:ext uri="{FF2B5EF4-FFF2-40B4-BE49-F238E27FC236}">
                <a16:creationId xmlns:a16="http://schemas.microsoft.com/office/drawing/2014/main" id="{259A615E-57E9-6565-EDB8-0B0F5D69C9DC}"/>
              </a:ext>
            </a:extLst>
          </p:cNvPr>
          <p:cNvSpPr/>
          <p:nvPr/>
        </p:nvSpPr>
        <p:spPr>
          <a:xfrm>
            <a:off x="7122014" y="5996245"/>
            <a:ext cx="1188016" cy="13279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1519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3467E39E-7AA5-4A4D-16BC-6684C654A5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67"/>
          <a:stretch/>
        </p:blipFill>
        <p:spPr>
          <a:xfrm>
            <a:off x="11071894" y="135016"/>
            <a:ext cx="756010" cy="1177197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36ADA894-D743-63C2-2EFB-82DD042EA14A}"/>
              </a:ext>
            </a:extLst>
          </p:cNvPr>
          <p:cNvGraphicFramePr>
            <a:graphicFrameLocks/>
          </p:cNvGraphicFramePr>
          <p:nvPr/>
        </p:nvGraphicFramePr>
        <p:xfrm>
          <a:off x="371926" y="1544127"/>
          <a:ext cx="11386110" cy="4319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Afbeelding 4">
            <a:extLst>
              <a:ext uri="{FF2B5EF4-FFF2-40B4-BE49-F238E27FC236}">
                <a16:creationId xmlns:a16="http://schemas.microsoft.com/office/drawing/2014/main" id="{1C14A3FD-B6FC-890F-18CF-207CBCA6C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735" y="1808863"/>
            <a:ext cx="1258163" cy="114202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EDAFC24-D12F-9A51-50D4-E72BB2683D6B}"/>
              </a:ext>
            </a:extLst>
          </p:cNvPr>
          <p:cNvSpPr/>
          <p:nvPr/>
        </p:nvSpPr>
        <p:spPr>
          <a:xfrm>
            <a:off x="10442812" y="2212794"/>
            <a:ext cx="1258163" cy="25036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19" dirty="0">
                <a:solidFill>
                  <a:sysClr val="windowText" lastClr="000000"/>
                </a:solidFill>
              </a:rPr>
              <a:t>Bollen op pot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54D7CD9-A128-F0DB-52E8-F1744DF97B90}"/>
              </a:ext>
            </a:extLst>
          </p:cNvPr>
          <p:cNvSpPr/>
          <p:nvPr/>
        </p:nvSpPr>
        <p:spPr>
          <a:xfrm>
            <a:off x="10438942" y="2536074"/>
            <a:ext cx="1350022" cy="25036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19" dirty="0">
                <a:solidFill>
                  <a:sysClr val="windowText" lastClr="000000"/>
                </a:solidFill>
              </a:rPr>
              <a:t>Kamerplanten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1058FEC7-FF33-16F9-6062-A315D7D3EC53}"/>
              </a:ext>
            </a:extLst>
          </p:cNvPr>
          <p:cNvSpPr/>
          <p:nvPr/>
        </p:nvSpPr>
        <p:spPr>
          <a:xfrm>
            <a:off x="10442812" y="1858779"/>
            <a:ext cx="1258163" cy="25036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519" dirty="0">
                <a:solidFill>
                  <a:sysClr val="windowText" lastClr="000000"/>
                </a:solidFill>
              </a:rPr>
              <a:t>Tuinplanten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5FF79CE-9A02-5C44-3406-18491F1B8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7760" y="6000640"/>
            <a:ext cx="1218306" cy="60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5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3E36A-E0FD-EF1E-E19E-15D568189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C8F1F-8ECD-F097-C329-D913C2FBC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4">
                    <a:lumMod val="50000"/>
                  </a:schemeClr>
                </a:solidFill>
              </a:rPr>
              <a:t>Het </a:t>
            </a:r>
            <a:r>
              <a:rPr lang="nl-NL" u="sng" dirty="0">
                <a:solidFill>
                  <a:srgbClr val="FFC000"/>
                </a:solidFill>
              </a:rPr>
              <a:t>kan</a:t>
            </a:r>
            <a:r>
              <a:rPr lang="nl-NL" dirty="0">
                <a:solidFill>
                  <a:schemeClr val="accent4">
                    <a:lumMod val="50000"/>
                  </a:schemeClr>
                </a:solidFill>
              </a:rPr>
              <a:t> anders!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9534475F-84EA-D9E2-42E1-742FAFA35507}"/>
              </a:ext>
            </a:extLst>
          </p:cNvPr>
          <p:cNvSpPr txBox="1">
            <a:spLocks/>
          </p:cNvSpPr>
          <p:nvPr/>
        </p:nvSpPr>
        <p:spPr>
          <a:xfrm>
            <a:off x="263922" y="1484975"/>
            <a:ext cx="3773763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endParaRPr lang="nl-NL" sz="1800" b="1" dirty="0"/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0638C81C-F0D3-B3DE-DB28-B96D97599428}"/>
              </a:ext>
            </a:extLst>
          </p:cNvPr>
          <p:cNvSpPr txBox="1">
            <a:spLocks/>
          </p:cNvSpPr>
          <p:nvPr/>
        </p:nvSpPr>
        <p:spPr>
          <a:xfrm>
            <a:off x="4151975" y="1484975"/>
            <a:ext cx="3773763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endParaRPr lang="nl-NL" sz="1350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F22A76BC-B81D-AC55-F130-FC5F5193F783}"/>
              </a:ext>
            </a:extLst>
          </p:cNvPr>
          <p:cNvSpPr txBox="1">
            <a:spLocks/>
          </p:cNvSpPr>
          <p:nvPr/>
        </p:nvSpPr>
        <p:spPr>
          <a:xfrm>
            <a:off x="8046314" y="1484975"/>
            <a:ext cx="3773763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nl-NL" sz="1350" dirty="0"/>
          </a:p>
        </p:txBody>
      </p:sp>
      <p:pic>
        <p:nvPicPr>
          <p:cNvPr id="2050" name="Picture 2" descr="Collegereeks Jaarplannen 2025 - DNHS">
            <a:extLst>
              <a:ext uri="{FF2B5EF4-FFF2-40B4-BE49-F238E27FC236}">
                <a16:creationId xmlns:a16="http://schemas.microsoft.com/office/drawing/2014/main" id="{96D3D503-156D-4A2C-871F-37713A718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597" y="2271563"/>
            <a:ext cx="3907895" cy="288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0EA34404-F57F-8916-134A-5FB7B733D0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67"/>
          <a:stretch/>
        </p:blipFill>
        <p:spPr>
          <a:xfrm>
            <a:off x="11071894" y="135016"/>
            <a:ext cx="756010" cy="1177197"/>
          </a:xfrm>
          <a:prstGeom prst="rect">
            <a:avLst/>
          </a:prstGeom>
        </p:spPr>
      </p:pic>
      <p:pic>
        <p:nvPicPr>
          <p:cNvPr id="8194" name="Picture 2" descr="Wat is controle en hoe kun je controle meer loslaten?">
            <a:extLst>
              <a:ext uri="{FF2B5EF4-FFF2-40B4-BE49-F238E27FC236}">
                <a16:creationId xmlns:a16="http://schemas.microsoft.com/office/drawing/2014/main" id="{5507B704-1363-E442-53DE-B639D6984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1"/>
          <a:stretch/>
        </p:blipFill>
        <p:spPr bwMode="auto">
          <a:xfrm>
            <a:off x="-1" y="-243049"/>
            <a:ext cx="12192001" cy="619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E610E13-4C5B-E941-55BE-F31DC531B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760" y="6000640"/>
            <a:ext cx="1218306" cy="60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5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62867-1F9B-14D3-0CE4-E85DCD5E0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E7735-9FA9-C929-5252-093A62B8E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4">
                    <a:lumMod val="50000"/>
                  </a:schemeClr>
                </a:solidFill>
              </a:rPr>
              <a:t>Wie zijn wij?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9EB4FCA-FF4B-BEB1-84EA-71529EB8A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6839" y="1484974"/>
            <a:ext cx="12486923" cy="415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8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89DF8-3511-E837-6717-9DB1F7B98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E6E320-4791-1548-CBBE-B0A89E288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4">
                    <a:lumMod val="50000"/>
                  </a:schemeClr>
                </a:solidFill>
              </a:rPr>
              <a:t>Wie ben ik?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FA6D6BA-C961-EACB-B960-AF3E064B88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6839" y="1484974"/>
            <a:ext cx="12486923" cy="415805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BF6BA85-D647-4ADA-61AD-169FA8C46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58" r="14271"/>
          <a:stretch/>
        </p:blipFill>
        <p:spPr>
          <a:xfrm>
            <a:off x="8796037" y="1484974"/>
            <a:ext cx="1782024" cy="4158056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5885089C-801E-5E17-A2B7-8A8280E5BE83}"/>
              </a:ext>
            </a:extLst>
          </p:cNvPr>
          <p:cNvSpPr/>
          <p:nvPr/>
        </p:nvSpPr>
        <p:spPr>
          <a:xfrm>
            <a:off x="1019931" y="1494120"/>
            <a:ext cx="7529108" cy="41489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100" b="1" dirty="0"/>
              <a:t>Daniël Pinkse</a:t>
            </a:r>
          </a:p>
          <a:p>
            <a:r>
              <a:rPr lang="nl-NL" sz="2100" b="1" dirty="0"/>
              <a:t>- 53 jaar</a:t>
            </a:r>
          </a:p>
          <a:p>
            <a:r>
              <a:rPr lang="nl-NL" sz="2100" b="1" dirty="0"/>
              <a:t>- Getrouwd</a:t>
            </a:r>
          </a:p>
          <a:p>
            <a:r>
              <a:rPr lang="nl-NL" sz="2100" b="1" dirty="0"/>
              <a:t>- 2 dochters</a:t>
            </a:r>
          </a:p>
          <a:p>
            <a:r>
              <a:rPr lang="nl-NL" sz="2100" b="1" dirty="0"/>
              <a:t>- Leidschendam</a:t>
            </a:r>
          </a:p>
          <a:p>
            <a:endParaRPr lang="nl-NL" sz="2100" b="1" dirty="0"/>
          </a:p>
          <a:p>
            <a:r>
              <a:rPr lang="nl-NL" sz="2100" b="1" dirty="0"/>
              <a:t>30 jaar werkzaam in de mooiste sector van de wereld</a:t>
            </a:r>
          </a:p>
          <a:p>
            <a:r>
              <a:rPr lang="nl-NL" sz="2100" b="1" dirty="0"/>
              <a:t>	- 20 jaar Royal FloraHolland</a:t>
            </a:r>
          </a:p>
          <a:p>
            <a:r>
              <a:rPr lang="nl-NL" sz="2100" b="1" dirty="0"/>
              <a:t>	- 10 jaar Handelskwekerij P. de Groot &amp; Zn</a:t>
            </a:r>
          </a:p>
          <a:p>
            <a:endParaRPr lang="nl-NL" sz="2100" b="1" dirty="0"/>
          </a:p>
          <a:p>
            <a:r>
              <a:rPr lang="nl-NL" sz="2100" b="1" dirty="0"/>
              <a:t>Specialisme:	- Retail, strategie en ondernemers spiegelen</a:t>
            </a:r>
          </a:p>
          <a:p>
            <a:r>
              <a:rPr lang="nl-NL" sz="2100" b="1" dirty="0"/>
              <a:t>					- Cijfermatige kant van het spel</a:t>
            </a:r>
          </a:p>
        </p:txBody>
      </p:sp>
    </p:spTree>
    <p:extLst>
      <p:ext uri="{BB962C8B-B14F-4D97-AF65-F5344CB8AC3E}">
        <p14:creationId xmlns:p14="http://schemas.microsoft.com/office/powerpoint/2010/main" val="398419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AEB3E-85E2-7A6E-012A-7B6252D7C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F41E61-0216-F30D-822D-461D4A5BF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4">
                    <a:lumMod val="50000"/>
                  </a:schemeClr>
                </a:solidFill>
              </a:rPr>
              <a:t>VBW project “Bloemist 2030”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4DE5C110-B0D7-C353-FD43-221ECF1281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923" y="1106969"/>
            <a:ext cx="11319578" cy="702009"/>
          </a:xfrm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nl-NL" dirty="0">
                <a:solidFill>
                  <a:schemeClr val="accent2"/>
                </a:solidFill>
                <a:ea typeface="Tahoma"/>
                <a:cs typeface="Tahoma"/>
              </a:rPr>
              <a:t>Praktisch aan de slag met bloemisten in de markt. </a:t>
            </a:r>
            <a:endParaRPr lang="nl-NL" dirty="0"/>
          </a:p>
          <a:p>
            <a:endParaRPr lang="nl-NL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0FE9FA5E-E83E-6749-029F-6F9F7D2A27BB}"/>
              </a:ext>
            </a:extLst>
          </p:cNvPr>
          <p:cNvSpPr txBox="1">
            <a:spLocks/>
          </p:cNvSpPr>
          <p:nvPr/>
        </p:nvSpPr>
        <p:spPr>
          <a:xfrm>
            <a:off x="263922" y="1484975"/>
            <a:ext cx="3773763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nl-NL" sz="1800" b="1" dirty="0"/>
              <a:t>Winkel van NU!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C47CDCAA-36F0-4A3C-E452-D65F477B6368}"/>
              </a:ext>
            </a:extLst>
          </p:cNvPr>
          <p:cNvSpPr txBox="1">
            <a:spLocks/>
          </p:cNvSpPr>
          <p:nvPr/>
        </p:nvSpPr>
        <p:spPr>
          <a:xfrm>
            <a:off x="4151975" y="1484975"/>
            <a:ext cx="3773763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nl-NL" sz="1800" b="1" dirty="0"/>
              <a:t>Data gericht werken</a:t>
            </a:r>
          </a:p>
          <a:p>
            <a:pPr>
              <a:lnSpc>
                <a:spcPct val="100000"/>
              </a:lnSpc>
            </a:pPr>
            <a:endParaRPr lang="nl-NL" sz="1350" dirty="0"/>
          </a:p>
          <a:p>
            <a:pPr>
              <a:lnSpc>
                <a:spcPct val="100000"/>
              </a:lnSpc>
            </a:pPr>
            <a:endParaRPr lang="nl-NL" sz="1350" dirty="0"/>
          </a:p>
          <a:p>
            <a:pPr algn="ctr">
              <a:lnSpc>
                <a:spcPct val="100000"/>
              </a:lnSpc>
            </a:pPr>
            <a:r>
              <a:rPr lang="nl-NL" sz="1350" dirty="0"/>
              <a:t>Data van de digitale kassa gebruiken om de verkoop te laten groeien en het rendement positief te beïnvloeden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619F31EA-A7F7-808F-3D66-7D5DA92A099D}"/>
              </a:ext>
            </a:extLst>
          </p:cNvPr>
          <p:cNvSpPr txBox="1">
            <a:spLocks/>
          </p:cNvSpPr>
          <p:nvPr/>
        </p:nvSpPr>
        <p:spPr>
          <a:xfrm>
            <a:off x="8046314" y="1484975"/>
            <a:ext cx="3773763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nl-NL" sz="1800" b="1" dirty="0"/>
              <a:t>Vervolg onderwerpen:</a:t>
            </a:r>
          </a:p>
          <a:p>
            <a:pPr>
              <a:lnSpc>
                <a:spcPct val="100000"/>
              </a:lnSpc>
            </a:pPr>
            <a:endParaRPr lang="nl-NL" sz="1350" dirty="0"/>
          </a:p>
          <a:p>
            <a:pPr>
              <a:lnSpc>
                <a:spcPct val="100000"/>
              </a:lnSpc>
            </a:pPr>
            <a:endParaRPr lang="nl-NL" sz="1350" dirty="0"/>
          </a:p>
          <a:p>
            <a:pPr marL="257165" indent="-257165">
              <a:buFont typeface="Arial" panose="020B0604020202020204" pitchFamily="34" charset="0"/>
              <a:buChar char="•"/>
            </a:pPr>
            <a:r>
              <a:rPr lang="nl-NL" sz="1800" dirty="0"/>
              <a:t>Assortiment strategie</a:t>
            </a:r>
          </a:p>
          <a:p>
            <a:pPr marL="900060" lvl="1" indent="-214304">
              <a:buFont typeface="Arial" panose="020B0604020202020204" pitchFamily="34" charset="0"/>
              <a:buChar char="•"/>
            </a:pPr>
            <a:r>
              <a:rPr lang="nl-NL" sz="1800" dirty="0"/>
              <a:t>Bloemen</a:t>
            </a:r>
          </a:p>
          <a:p>
            <a:pPr marL="900060" lvl="1" indent="-214304">
              <a:buFont typeface="Arial" panose="020B0604020202020204" pitchFamily="34" charset="0"/>
              <a:buChar char="•"/>
            </a:pPr>
            <a:r>
              <a:rPr lang="nl-NL" sz="1800" dirty="0"/>
              <a:t>Kamerplanten</a:t>
            </a:r>
          </a:p>
          <a:p>
            <a:pPr marL="900060" lvl="1" indent="-214304">
              <a:buFont typeface="Arial" panose="020B0604020202020204" pitchFamily="34" charset="0"/>
              <a:buChar char="•"/>
            </a:pPr>
            <a:r>
              <a:rPr lang="nl-NL" sz="1800" dirty="0"/>
              <a:t>Tuinplanten</a:t>
            </a:r>
          </a:p>
          <a:p>
            <a:pPr marL="900060" lvl="1" indent="-214304">
              <a:buFont typeface="Arial" panose="020B0604020202020204" pitchFamily="34" charset="0"/>
              <a:buChar char="•"/>
            </a:pPr>
            <a:r>
              <a:rPr lang="nl-NL" sz="1800" dirty="0"/>
              <a:t>Toegevoegde waarde</a:t>
            </a:r>
          </a:p>
          <a:p>
            <a:pPr marL="900060" lvl="1" indent="-214304">
              <a:buFont typeface="Arial" panose="020B0604020202020204" pitchFamily="34" charset="0"/>
              <a:buChar char="•"/>
            </a:pPr>
            <a:r>
              <a:rPr lang="nl-NL" sz="1800" dirty="0"/>
              <a:t>Assortiment derden</a:t>
            </a:r>
          </a:p>
          <a:p>
            <a:pPr marL="257165" indent="-257165">
              <a:buFont typeface="Arial" panose="020B0604020202020204" pitchFamily="34" charset="0"/>
              <a:buChar char="•"/>
            </a:pPr>
            <a:r>
              <a:rPr lang="nl-NL" sz="1800" dirty="0"/>
              <a:t>Conceptueel denken</a:t>
            </a:r>
          </a:p>
          <a:p>
            <a:pPr marL="257165" indent="-257165">
              <a:buFont typeface="Arial" panose="020B0604020202020204" pitchFamily="34" charset="0"/>
              <a:buChar char="•"/>
            </a:pPr>
            <a:r>
              <a:rPr lang="nl-NL" sz="1800" dirty="0"/>
              <a:t>Doelgroep gericht assortiment</a:t>
            </a:r>
          </a:p>
          <a:p>
            <a:pPr marL="257165" indent="-257165">
              <a:buFont typeface="Arial" panose="020B0604020202020204" pitchFamily="34" charset="0"/>
              <a:buChar char="•"/>
            </a:pPr>
            <a:r>
              <a:rPr lang="nl-NL" sz="1800" dirty="0"/>
              <a:t>Bloemisten concept</a:t>
            </a:r>
          </a:p>
          <a:p>
            <a:pPr>
              <a:lnSpc>
                <a:spcPct val="100000"/>
              </a:lnSpc>
            </a:pPr>
            <a:endParaRPr lang="nl-NL" sz="1800" dirty="0"/>
          </a:p>
          <a:p>
            <a:pPr>
              <a:lnSpc>
                <a:spcPct val="100000"/>
              </a:lnSpc>
            </a:pPr>
            <a:endParaRPr lang="nl-NL" sz="135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0BDC860-DD77-3B7B-A9B6-1FC3FA1A5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72" y="2056363"/>
            <a:ext cx="3654920" cy="1750643"/>
          </a:xfrm>
          <a:prstGeom prst="rect">
            <a:avLst/>
          </a:prstGeom>
        </p:spPr>
      </p:pic>
      <p:pic>
        <p:nvPicPr>
          <p:cNvPr id="1026" name="Picture 2" descr="Kassasysteem en facturatie met voorraadbeheer in één pakket - Onlinefact">
            <a:extLst>
              <a:ext uri="{FF2B5EF4-FFF2-40B4-BE49-F238E27FC236}">
                <a16:creationId xmlns:a16="http://schemas.microsoft.com/office/drawing/2014/main" id="{50EC7FB8-6DF0-DD7B-A2B5-EBD23E85C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975" y="2888993"/>
            <a:ext cx="3564048" cy="290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F4EEB92-0A15-7C85-01CD-C19DE883BA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967"/>
          <a:stretch/>
        </p:blipFill>
        <p:spPr>
          <a:xfrm>
            <a:off x="448448" y="3926149"/>
            <a:ext cx="3294044" cy="198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2D9E2-7E56-63F0-48DE-341A6FBBF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7E42B54E-7EDD-945B-1549-5037C5C30226}"/>
              </a:ext>
            </a:extLst>
          </p:cNvPr>
          <p:cNvSpPr/>
          <p:nvPr/>
        </p:nvSpPr>
        <p:spPr>
          <a:xfrm>
            <a:off x="8526033" y="3798069"/>
            <a:ext cx="3057227" cy="167246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519" dirty="0"/>
          </a:p>
          <a:p>
            <a:pPr algn="ctr"/>
            <a:r>
              <a:rPr lang="nl-NL" sz="1519" dirty="0"/>
              <a:t>Huidige </a:t>
            </a:r>
            <a:r>
              <a:rPr lang="nl-NL" sz="1519" i="1" u="sng" dirty="0"/>
              <a:t>domme</a:t>
            </a:r>
            <a:r>
              <a:rPr lang="nl-NL" sz="1519" dirty="0"/>
              <a:t> kassa inzicht:</a:t>
            </a:r>
          </a:p>
          <a:p>
            <a:pPr algn="ctr"/>
            <a:r>
              <a:rPr lang="nl-NL" sz="1519" dirty="0"/>
              <a:t> omzet 2024:</a:t>
            </a:r>
          </a:p>
          <a:p>
            <a:endParaRPr lang="nl-NL" sz="1519" dirty="0"/>
          </a:p>
          <a:p>
            <a:r>
              <a:rPr lang="nl-NL" sz="1519" dirty="0"/>
              <a:t>Bloemen	75%	€ 225.000</a:t>
            </a:r>
          </a:p>
          <a:p>
            <a:r>
              <a:rPr lang="nl-NL" sz="1519" dirty="0"/>
              <a:t>Planten		15%	€   45.000</a:t>
            </a:r>
          </a:p>
          <a:p>
            <a:r>
              <a:rPr lang="nl-NL" sz="1519" dirty="0"/>
              <a:t>Overige		10%	€   30.000</a:t>
            </a:r>
          </a:p>
          <a:p>
            <a:r>
              <a:rPr lang="nl-NL" sz="1519" dirty="0"/>
              <a:t>          Totaal omzet	€ 300.000</a:t>
            </a:r>
          </a:p>
        </p:txBody>
      </p:sp>
      <p:pic>
        <p:nvPicPr>
          <p:cNvPr id="10" name="Picture 2" descr="Hoe houd je de kosten binnen de perken in een groeiende organisatie?">
            <a:extLst>
              <a:ext uri="{FF2B5EF4-FFF2-40B4-BE49-F238E27FC236}">
                <a16:creationId xmlns:a16="http://schemas.microsoft.com/office/drawing/2014/main" id="{12CF92EA-4B71-4A74-C1B9-06CA6AC51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b="2733"/>
          <a:stretch/>
        </p:blipFill>
        <p:spPr bwMode="auto">
          <a:xfrm>
            <a:off x="4187615" y="1497292"/>
            <a:ext cx="3744410" cy="429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9AE3B-3C40-70FA-9AC9-59B93A5C6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4">
                    <a:lumMod val="50000"/>
                  </a:schemeClr>
                </a:solidFill>
              </a:rPr>
              <a:t>Het </a:t>
            </a:r>
            <a:r>
              <a:rPr lang="nl-NL" u="sng" dirty="0">
                <a:solidFill>
                  <a:srgbClr val="FFC000"/>
                </a:solidFill>
              </a:rPr>
              <a:t>moet</a:t>
            </a:r>
            <a:r>
              <a:rPr lang="nl-NL" dirty="0">
                <a:solidFill>
                  <a:schemeClr val="accent4">
                    <a:lumMod val="50000"/>
                  </a:schemeClr>
                </a:solidFill>
              </a:rPr>
              <a:t> anders!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2865483-6D09-64F3-7F7A-16F7BD7CC06B}"/>
              </a:ext>
            </a:extLst>
          </p:cNvPr>
          <p:cNvSpPr/>
          <p:nvPr/>
        </p:nvSpPr>
        <p:spPr>
          <a:xfrm>
            <a:off x="8167223" y="1629682"/>
            <a:ext cx="2177108" cy="1626207"/>
          </a:xfrm>
          <a:prstGeom prst="rect">
            <a:avLst/>
          </a:prstGeom>
          <a:solidFill>
            <a:schemeClr val="accent4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886">
              <a:defRPr/>
            </a:pPr>
            <a:r>
              <a:rPr lang="nl-NL" sz="2100" b="1" dirty="0">
                <a:solidFill>
                  <a:srgbClr val="ECEBEB"/>
                </a:solidFill>
                <a:latin typeface="Arial"/>
              </a:rPr>
              <a:t>Wat ga ik </a:t>
            </a:r>
            <a:r>
              <a:rPr lang="nl-NL" sz="2100" b="1" u="sng" dirty="0">
                <a:solidFill>
                  <a:srgbClr val="ECEBEB"/>
                </a:solidFill>
                <a:latin typeface="Arial"/>
              </a:rPr>
              <a:t>anders</a:t>
            </a:r>
            <a:r>
              <a:rPr lang="nl-NL" sz="2100" b="1" dirty="0">
                <a:solidFill>
                  <a:srgbClr val="ECEBEB"/>
                </a:solidFill>
                <a:latin typeface="Arial"/>
              </a:rPr>
              <a:t> doen in 2025?</a:t>
            </a:r>
          </a:p>
          <a:p>
            <a:pPr algn="ctr" defTabSz="342886">
              <a:defRPr/>
            </a:pPr>
            <a:endParaRPr lang="nl-NL" sz="1350" dirty="0">
              <a:solidFill>
                <a:srgbClr val="ECEBEB"/>
              </a:solidFill>
              <a:latin typeface="Arial"/>
            </a:endParaRPr>
          </a:p>
        </p:txBody>
      </p:sp>
      <p:pic>
        <p:nvPicPr>
          <p:cNvPr id="1026" name="Picture 2" descr="Boeket Keuze Lucassen">
            <a:extLst>
              <a:ext uri="{FF2B5EF4-FFF2-40B4-BE49-F238E27FC236}">
                <a16:creationId xmlns:a16="http://schemas.microsoft.com/office/drawing/2014/main" id="{21D40138-D47B-3D2F-322A-CFF43D009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2" r="15508"/>
          <a:stretch/>
        </p:blipFill>
        <p:spPr bwMode="auto">
          <a:xfrm>
            <a:off x="10470059" y="1592976"/>
            <a:ext cx="1259743" cy="171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018974D0-DA96-6719-7365-C13D8224C152}"/>
              </a:ext>
            </a:extLst>
          </p:cNvPr>
          <p:cNvSpPr txBox="1">
            <a:spLocks/>
          </p:cNvSpPr>
          <p:nvPr/>
        </p:nvSpPr>
        <p:spPr>
          <a:xfrm>
            <a:off x="413852" y="1605637"/>
            <a:ext cx="3525949" cy="418673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nl-NL" sz="1350" b="1" dirty="0">
                <a:solidFill>
                  <a:schemeClr val="accent4">
                    <a:lumMod val="50000"/>
                  </a:schemeClr>
                </a:solidFill>
              </a:rPr>
              <a:t>VOORBEELD:</a:t>
            </a:r>
          </a:p>
          <a:p>
            <a:pPr defTabSz="808403"/>
            <a:r>
              <a:rPr lang="nl-NL" sz="1350" dirty="0"/>
              <a:t>Winkel omzet	€ 300.000</a:t>
            </a:r>
          </a:p>
          <a:p>
            <a:pPr defTabSz="808403"/>
            <a:r>
              <a:rPr lang="nl-NL" sz="1350" dirty="0">
                <a:solidFill>
                  <a:schemeClr val="accent2"/>
                </a:solidFill>
              </a:rPr>
              <a:t>Kostprijs verkopen</a:t>
            </a:r>
            <a:r>
              <a:rPr lang="nl-NL" sz="1350" dirty="0"/>
              <a:t>	   138.000    </a:t>
            </a:r>
            <a:r>
              <a:rPr lang="nl-NL" sz="1350" dirty="0">
                <a:solidFill>
                  <a:schemeClr val="accent2"/>
                </a:solidFill>
              </a:rPr>
              <a:t>2025 +3%</a:t>
            </a:r>
          </a:p>
          <a:p>
            <a:pPr defTabSz="808403"/>
            <a:r>
              <a:rPr lang="nl-NL" sz="1350" dirty="0"/>
              <a:t>Brutomarge	€ 162.000</a:t>
            </a:r>
          </a:p>
          <a:p>
            <a:pPr defTabSz="808403"/>
            <a:endParaRPr lang="nl-NL" sz="1350" dirty="0"/>
          </a:p>
          <a:p>
            <a:pPr defTabSz="808403"/>
            <a:r>
              <a:rPr lang="nl-NL" sz="1350" dirty="0"/>
              <a:t>Overige opbrengsten	€     3.000</a:t>
            </a:r>
          </a:p>
          <a:p>
            <a:pPr defTabSz="808403"/>
            <a:endParaRPr lang="nl-NL" sz="1350" dirty="0"/>
          </a:p>
          <a:p>
            <a:pPr defTabSz="808403"/>
            <a:r>
              <a:rPr lang="nl-NL" sz="1350" dirty="0"/>
              <a:t>Kosten:</a:t>
            </a:r>
          </a:p>
          <a:p>
            <a:pPr defTabSz="808403"/>
            <a:r>
              <a:rPr lang="nl-NL" sz="1350" dirty="0">
                <a:solidFill>
                  <a:schemeClr val="accent2"/>
                </a:solidFill>
              </a:rPr>
              <a:t>Personeelskosten  		   2025 + 3%</a:t>
            </a:r>
          </a:p>
          <a:p>
            <a:pPr defTabSz="808403"/>
            <a:r>
              <a:rPr lang="nl-NL" sz="1350" dirty="0"/>
              <a:t>Afschrijvingen</a:t>
            </a:r>
          </a:p>
          <a:p>
            <a:pPr defTabSz="808403"/>
            <a:r>
              <a:rPr lang="nl-NL" sz="1350" dirty="0">
                <a:solidFill>
                  <a:schemeClr val="accent2"/>
                </a:solidFill>
              </a:rPr>
              <a:t>Huisvesting		   2025 + 3%</a:t>
            </a:r>
          </a:p>
          <a:p>
            <a:pPr defTabSz="808403"/>
            <a:r>
              <a:rPr lang="nl-NL" sz="1350" dirty="0"/>
              <a:t>Exploitatie</a:t>
            </a:r>
          </a:p>
          <a:p>
            <a:pPr defTabSz="808403"/>
            <a:r>
              <a:rPr lang="nl-NL" sz="1350" dirty="0"/>
              <a:t>Kantoor</a:t>
            </a:r>
          </a:p>
          <a:p>
            <a:pPr defTabSz="808403"/>
            <a:r>
              <a:rPr lang="nl-NL" sz="1350" dirty="0"/>
              <a:t>Auto</a:t>
            </a:r>
          </a:p>
          <a:p>
            <a:pPr defTabSz="808403"/>
            <a:r>
              <a:rPr lang="nl-NL" sz="1350" dirty="0"/>
              <a:t>Verkoop</a:t>
            </a:r>
          </a:p>
          <a:p>
            <a:pPr defTabSz="808403"/>
            <a:r>
              <a:rPr lang="nl-NL" sz="1350" dirty="0"/>
              <a:t>Algemene kosten           </a:t>
            </a:r>
            <a:r>
              <a:rPr lang="nl-NL" sz="1350" u="sng" dirty="0"/>
              <a:t>           </a:t>
            </a:r>
            <a:r>
              <a:rPr lang="nl-NL" sz="1350" dirty="0"/>
              <a:t>  </a:t>
            </a:r>
          </a:p>
          <a:p>
            <a:pPr defTabSz="808403"/>
            <a:r>
              <a:rPr lang="nl-NL" sz="1350" dirty="0"/>
              <a:t>		€ 121.200</a:t>
            </a:r>
          </a:p>
          <a:p>
            <a:pPr defTabSz="808403"/>
            <a:endParaRPr lang="nl-NL" sz="1350" dirty="0"/>
          </a:p>
          <a:p>
            <a:pPr defTabSz="808403"/>
            <a:r>
              <a:rPr lang="nl-NL" sz="1350" dirty="0"/>
              <a:t>Bedrijfsresultaat	</a:t>
            </a:r>
            <a:r>
              <a:rPr lang="nl-NL" sz="1350" b="1" dirty="0">
                <a:solidFill>
                  <a:srgbClr val="FF7200"/>
                </a:solidFill>
              </a:rPr>
              <a:t>€   43.800</a:t>
            </a:r>
          </a:p>
          <a:p>
            <a:pPr defTabSz="808403"/>
            <a:endParaRPr lang="nl-NL" sz="1350" dirty="0"/>
          </a:p>
          <a:p>
            <a:pPr defTabSz="808403"/>
            <a:endParaRPr lang="nl-NL" sz="1350" dirty="0"/>
          </a:p>
          <a:p>
            <a:pPr>
              <a:lnSpc>
                <a:spcPct val="100000"/>
              </a:lnSpc>
            </a:pPr>
            <a:endParaRPr lang="nl-NL" sz="135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A11E593D-CF85-CF33-DC7A-807143CA29EF}"/>
              </a:ext>
            </a:extLst>
          </p:cNvPr>
          <p:cNvSpPr/>
          <p:nvPr/>
        </p:nvSpPr>
        <p:spPr>
          <a:xfrm>
            <a:off x="4433335" y="2060721"/>
            <a:ext cx="3231803" cy="3430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800" dirty="0"/>
              <a:t>Doelstelling: 2025 een gelijk bedrijfsresultaat als 2024</a:t>
            </a:r>
          </a:p>
          <a:p>
            <a:pPr algn="ctr"/>
            <a:r>
              <a:rPr lang="nl-NL" sz="1519" dirty="0"/>
              <a:t> =</a:t>
            </a:r>
          </a:p>
          <a:p>
            <a:pPr algn="ctr"/>
            <a:r>
              <a:rPr lang="nl-NL" sz="1519" b="1" dirty="0">
                <a:solidFill>
                  <a:srgbClr val="FF7200"/>
                </a:solidFill>
              </a:rPr>
              <a:t>€ 43.800,-</a:t>
            </a:r>
          </a:p>
          <a:p>
            <a:pPr algn="ctr"/>
            <a:r>
              <a:rPr lang="nl-NL" sz="1519" dirty="0">
                <a:solidFill>
                  <a:schemeClr val="accent4"/>
                </a:solidFill>
              </a:rPr>
              <a:t> </a:t>
            </a:r>
          </a:p>
          <a:p>
            <a:pPr algn="ctr"/>
            <a:r>
              <a:rPr lang="nl-NL" sz="1800" dirty="0"/>
              <a:t>Dan moet de omzet met</a:t>
            </a:r>
          </a:p>
          <a:p>
            <a:pPr algn="ctr"/>
            <a:r>
              <a:rPr lang="nl-NL" sz="1800" dirty="0"/>
              <a:t> </a:t>
            </a:r>
            <a:r>
              <a:rPr lang="nl-NL" sz="1800" b="1" u="sng" dirty="0"/>
              <a:t>15%</a:t>
            </a:r>
            <a:r>
              <a:rPr lang="nl-NL" sz="1800" dirty="0"/>
              <a:t> stijgen naar: </a:t>
            </a:r>
          </a:p>
          <a:p>
            <a:pPr algn="ctr"/>
            <a:endParaRPr lang="nl-NL" sz="1519" dirty="0"/>
          </a:p>
          <a:p>
            <a:pPr algn="ctr"/>
            <a:r>
              <a:rPr lang="nl-NL" sz="1800" b="1" dirty="0">
                <a:solidFill>
                  <a:srgbClr val="FF7200"/>
                </a:solidFill>
              </a:rPr>
              <a:t>€ 345.000</a:t>
            </a:r>
            <a:r>
              <a:rPr lang="nl-NL" sz="1800" dirty="0">
                <a:solidFill>
                  <a:srgbClr val="FF7200"/>
                </a:solidFill>
              </a:rPr>
              <a:t>,-</a:t>
            </a:r>
          </a:p>
          <a:p>
            <a:endParaRPr lang="nl-NL" sz="1519" dirty="0"/>
          </a:p>
          <a:p>
            <a:pPr algn="ctr"/>
            <a:r>
              <a:rPr lang="nl-NL" sz="2100" b="1" dirty="0"/>
              <a:t>+ € 45.000,-</a:t>
            </a:r>
          </a:p>
          <a:p>
            <a:pPr algn="ctr"/>
            <a:r>
              <a:rPr lang="nl-NL" sz="1519" dirty="0"/>
              <a:t>=</a:t>
            </a:r>
          </a:p>
          <a:p>
            <a:pPr algn="ctr"/>
            <a:r>
              <a:rPr lang="nl-NL" sz="1800" dirty="0"/>
              <a:t>€ 865,- per week</a:t>
            </a: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DE41D4B8-33E2-2279-1D0A-14FE7ABEA185}"/>
              </a:ext>
            </a:extLst>
          </p:cNvPr>
          <p:cNvCxnSpPr/>
          <p:nvPr/>
        </p:nvCxnSpPr>
        <p:spPr>
          <a:xfrm>
            <a:off x="2045945" y="2240984"/>
            <a:ext cx="81001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FEBCA903-41D8-B12D-A2FA-8ECD4022BBF0}"/>
              </a:ext>
            </a:extLst>
          </p:cNvPr>
          <p:cNvCxnSpPr/>
          <p:nvPr/>
        </p:nvCxnSpPr>
        <p:spPr>
          <a:xfrm>
            <a:off x="2045945" y="4833019"/>
            <a:ext cx="81001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1C5B440E-4ACA-DC3B-44E6-A0A77DFBC444}"/>
              </a:ext>
            </a:extLst>
          </p:cNvPr>
          <p:cNvCxnSpPr/>
          <p:nvPr/>
        </p:nvCxnSpPr>
        <p:spPr>
          <a:xfrm>
            <a:off x="2045945" y="5211024"/>
            <a:ext cx="81001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1850DF83-AFBD-1F30-298F-C8C4B69B58A3}"/>
              </a:ext>
            </a:extLst>
          </p:cNvPr>
          <p:cNvCxnSpPr/>
          <p:nvPr/>
        </p:nvCxnSpPr>
        <p:spPr>
          <a:xfrm>
            <a:off x="2045945" y="5265025"/>
            <a:ext cx="81001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Текст 2">
            <a:extLst>
              <a:ext uri="{FF2B5EF4-FFF2-40B4-BE49-F238E27FC236}">
                <a16:creationId xmlns:a16="http://schemas.microsoft.com/office/drawing/2014/main" id="{21713774-BB1F-F201-ADA7-0E1984D1F969}"/>
              </a:ext>
            </a:extLst>
          </p:cNvPr>
          <p:cNvSpPr txBox="1">
            <a:spLocks/>
          </p:cNvSpPr>
          <p:nvPr/>
        </p:nvSpPr>
        <p:spPr>
          <a:xfrm>
            <a:off x="263922" y="1484975"/>
            <a:ext cx="3773763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endParaRPr lang="nl-NL" sz="1800" b="1" dirty="0"/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BE97D10A-FD51-77F7-177F-E944F75D2B1A}"/>
              </a:ext>
            </a:extLst>
          </p:cNvPr>
          <p:cNvSpPr txBox="1">
            <a:spLocks/>
          </p:cNvSpPr>
          <p:nvPr/>
        </p:nvSpPr>
        <p:spPr>
          <a:xfrm>
            <a:off x="4151975" y="1484975"/>
            <a:ext cx="3773763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endParaRPr lang="nl-NL" sz="1350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A74F77F3-ACE9-9F80-3058-841551D17FCC}"/>
              </a:ext>
            </a:extLst>
          </p:cNvPr>
          <p:cNvSpPr txBox="1">
            <a:spLocks/>
          </p:cNvSpPr>
          <p:nvPr/>
        </p:nvSpPr>
        <p:spPr>
          <a:xfrm>
            <a:off x="8046314" y="1484975"/>
            <a:ext cx="3773763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nl-NL" sz="1350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D9087C7A-DAD5-85F6-ABDC-AF818331643F}"/>
              </a:ext>
            </a:extLst>
          </p:cNvPr>
          <p:cNvCxnSpPr/>
          <p:nvPr/>
        </p:nvCxnSpPr>
        <p:spPr>
          <a:xfrm>
            <a:off x="10344331" y="5470535"/>
            <a:ext cx="81001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7F0AE609-E388-03D2-57CC-1159E806CCE6}"/>
              </a:ext>
            </a:extLst>
          </p:cNvPr>
          <p:cNvCxnSpPr>
            <a:cxnSpLocks/>
          </p:cNvCxnSpPr>
          <p:nvPr/>
        </p:nvCxnSpPr>
        <p:spPr>
          <a:xfrm>
            <a:off x="7714781" y="6021035"/>
            <a:ext cx="0" cy="103704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B83E15C8-51A7-D514-18BC-2C1D021D37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67"/>
          <a:stretch/>
        </p:blipFill>
        <p:spPr>
          <a:xfrm>
            <a:off x="6937460" y="3610061"/>
            <a:ext cx="1575953" cy="245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4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1D532-B942-9E01-F586-612FD665B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FC3F3E-4C4E-9B38-F45B-DE615FF16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4">
                    <a:lumMod val="50000"/>
                  </a:schemeClr>
                </a:solidFill>
              </a:rPr>
              <a:t>Het </a:t>
            </a:r>
            <a:r>
              <a:rPr lang="nl-NL" u="sng" dirty="0">
                <a:solidFill>
                  <a:srgbClr val="FFC000"/>
                </a:solidFill>
              </a:rPr>
              <a:t>moet</a:t>
            </a:r>
            <a:r>
              <a:rPr lang="nl-NL" dirty="0">
                <a:solidFill>
                  <a:schemeClr val="accent4">
                    <a:lumMod val="50000"/>
                  </a:schemeClr>
                </a:solidFill>
              </a:rPr>
              <a:t> anders!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E248F611-4062-18C9-2AFB-906E20EBAB76}"/>
              </a:ext>
            </a:extLst>
          </p:cNvPr>
          <p:cNvSpPr txBox="1">
            <a:spLocks/>
          </p:cNvSpPr>
          <p:nvPr/>
        </p:nvSpPr>
        <p:spPr>
          <a:xfrm>
            <a:off x="263922" y="1484975"/>
            <a:ext cx="3773763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endParaRPr lang="nl-NL" sz="1800" b="1" dirty="0"/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3F421CF7-216C-B6F8-054C-284A0244966B}"/>
              </a:ext>
            </a:extLst>
          </p:cNvPr>
          <p:cNvSpPr txBox="1">
            <a:spLocks/>
          </p:cNvSpPr>
          <p:nvPr/>
        </p:nvSpPr>
        <p:spPr>
          <a:xfrm>
            <a:off x="4151975" y="1484975"/>
            <a:ext cx="3773763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endParaRPr lang="nl-NL" sz="1350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834AF58C-48ED-70AE-CBE3-620AECA6D0B3}"/>
              </a:ext>
            </a:extLst>
          </p:cNvPr>
          <p:cNvSpPr txBox="1">
            <a:spLocks/>
          </p:cNvSpPr>
          <p:nvPr/>
        </p:nvSpPr>
        <p:spPr>
          <a:xfrm>
            <a:off x="8046314" y="1484975"/>
            <a:ext cx="3773763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nl-NL" sz="1350" dirty="0"/>
          </a:p>
        </p:txBody>
      </p:sp>
      <p:pic>
        <p:nvPicPr>
          <p:cNvPr id="5" name="Picture 2" descr="Kassa Reparatie - iFixit">
            <a:extLst>
              <a:ext uri="{FF2B5EF4-FFF2-40B4-BE49-F238E27FC236}">
                <a16:creationId xmlns:a16="http://schemas.microsoft.com/office/drawing/2014/main" id="{7ABD4CC7-7B3C-107B-7A4F-0DF6BE3C2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6" r="14080" b="2121"/>
          <a:stretch/>
        </p:blipFill>
        <p:spPr bwMode="auto">
          <a:xfrm>
            <a:off x="695928" y="2078982"/>
            <a:ext cx="2995724" cy="31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FB042F7-CE7B-1938-D747-529393778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661" y="1952510"/>
            <a:ext cx="3573651" cy="3582519"/>
          </a:xfrm>
          <a:prstGeom prst="rect">
            <a:avLst/>
          </a:prstGeom>
        </p:spPr>
      </p:pic>
      <p:pic>
        <p:nvPicPr>
          <p:cNvPr id="9" name="Picture 2" descr="Kassasysteem en facturatie met voorraadbeheer in één pakket - Onlinefact">
            <a:extLst>
              <a:ext uri="{FF2B5EF4-FFF2-40B4-BE49-F238E27FC236}">
                <a16:creationId xmlns:a16="http://schemas.microsoft.com/office/drawing/2014/main" id="{98EB72A3-3432-FA21-6045-A38DE9905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027" y="2301677"/>
            <a:ext cx="3697731" cy="301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31C7EE-9703-98BE-EF37-7B385AB6C5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867"/>
          <a:stretch/>
        </p:blipFill>
        <p:spPr>
          <a:xfrm>
            <a:off x="11071894" y="135016"/>
            <a:ext cx="756010" cy="1177197"/>
          </a:xfrm>
          <a:prstGeom prst="rect">
            <a:avLst/>
          </a:prstGeom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A89C1AE2-B038-2AA3-AAE6-6B58DB96159B}"/>
              </a:ext>
            </a:extLst>
          </p:cNvPr>
          <p:cNvSpPr/>
          <p:nvPr/>
        </p:nvSpPr>
        <p:spPr>
          <a:xfrm>
            <a:off x="695928" y="5181877"/>
            <a:ext cx="2995724" cy="59400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700" dirty="0">
                <a:solidFill>
                  <a:srgbClr val="261F7C"/>
                </a:solidFill>
              </a:rPr>
              <a:t>DENKEN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7F9EA2D0-0794-A00B-A1EB-9C76370789E9}"/>
              </a:ext>
            </a:extLst>
          </p:cNvPr>
          <p:cNvSpPr/>
          <p:nvPr/>
        </p:nvSpPr>
        <p:spPr>
          <a:xfrm>
            <a:off x="8418032" y="5157023"/>
            <a:ext cx="2995724" cy="59400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700" dirty="0">
                <a:solidFill>
                  <a:srgbClr val="261F7C"/>
                </a:solidFill>
              </a:rPr>
              <a:t>WETEN</a:t>
            </a:r>
          </a:p>
        </p:txBody>
      </p:sp>
    </p:spTree>
    <p:extLst>
      <p:ext uri="{BB962C8B-B14F-4D97-AF65-F5344CB8AC3E}">
        <p14:creationId xmlns:p14="http://schemas.microsoft.com/office/powerpoint/2010/main" val="28671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C0836-9CC5-E02D-F1C2-74A9E326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DE06A-9C6F-8FAD-A16C-6E58DA71A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4">
                    <a:lumMod val="50000"/>
                  </a:schemeClr>
                </a:solidFill>
              </a:rPr>
              <a:t>Het </a:t>
            </a:r>
            <a:r>
              <a:rPr lang="nl-NL" u="sng" dirty="0">
                <a:solidFill>
                  <a:srgbClr val="FFC000"/>
                </a:solidFill>
              </a:rPr>
              <a:t>kan</a:t>
            </a:r>
            <a:r>
              <a:rPr lang="nl-NL" dirty="0">
                <a:solidFill>
                  <a:schemeClr val="accent4">
                    <a:lumMod val="50000"/>
                  </a:schemeClr>
                </a:solidFill>
              </a:rPr>
              <a:t> anders!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6DA8CC91-E3EA-3991-D1B8-6776BC6750FE}"/>
              </a:ext>
            </a:extLst>
          </p:cNvPr>
          <p:cNvSpPr txBox="1">
            <a:spLocks/>
          </p:cNvSpPr>
          <p:nvPr/>
        </p:nvSpPr>
        <p:spPr>
          <a:xfrm>
            <a:off x="263922" y="1484975"/>
            <a:ext cx="3773763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endParaRPr lang="nl-NL" sz="1800" b="1" dirty="0"/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6FBB37DA-5E18-46F8-93B8-3D9070BC060E}"/>
              </a:ext>
            </a:extLst>
          </p:cNvPr>
          <p:cNvSpPr txBox="1">
            <a:spLocks/>
          </p:cNvSpPr>
          <p:nvPr/>
        </p:nvSpPr>
        <p:spPr>
          <a:xfrm>
            <a:off x="4151975" y="1484975"/>
            <a:ext cx="3773763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endParaRPr lang="nl-NL" sz="1350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518D1E7D-524D-00CD-D404-253CD011F277}"/>
              </a:ext>
            </a:extLst>
          </p:cNvPr>
          <p:cNvSpPr txBox="1">
            <a:spLocks/>
          </p:cNvSpPr>
          <p:nvPr/>
        </p:nvSpPr>
        <p:spPr>
          <a:xfrm>
            <a:off x="8046314" y="1484975"/>
            <a:ext cx="3773763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nl-NL" sz="1350" dirty="0"/>
          </a:p>
        </p:txBody>
      </p:sp>
      <p:pic>
        <p:nvPicPr>
          <p:cNvPr id="2050" name="Picture 2" descr="Collegereeks Jaarplannen 2025 - DNHS">
            <a:extLst>
              <a:ext uri="{FF2B5EF4-FFF2-40B4-BE49-F238E27FC236}">
                <a16:creationId xmlns:a16="http://schemas.microsoft.com/office/drawing/2014/main" id="{3D0FA111-555D-6B98-0EF5-34B1264A5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597" y="2271563"/>
            <a:ext cx="3907895" cy="288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e dan unisex T-shirt kaki – Rustaagh">
            <a:extLst>
              <a:ext uri="{FF2B5EF4-FFF2-40B4-BE49-F238E27FC236}">
                <a16:creationId xmlns:a16="http://schemas.microsoft.com/office/drawing/2014/main" id="{C895ED38-0FE9-F5FF-2D33-5054692BA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4" y="1862979"/>
            <a:ext cx="3601296" cy="360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1E24C51D-0329-83A7-87E0-3703F876D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401" y="1895245"/>
            <a:ext cx="3494768" cy="342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DC7D92E-BBF9-8B95-6B18-A79F021A8CF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867"/>
          <a:stretch/>
        </p:blipFill>
        <p:spPr>
          <a:xfrm>
            <a:off x="11071894" y="135016"/>
            <a:ext cx="756010" cy="1177197"/>
          </a:xfrm>
          <a:prstGeom prst="rect">
            <a:avLst/>
          </a:prstGeom>
        </p:spPr>
      </p:pic>
      <p:sp>
        <p:nvSpPr>
          <p:cNvPr id="5" name="Pijl: rechts 4">
            <a:extLst>
              <a:ext uri="{FF2B5EF4-FFF2-40B4-BE49-F238E27FC236}">
                <a16:creationId xmlns:a16="http://schemas.microsoft.com/office/drawing/2014/main" id="{E43CFFCE-4EB6-47FF-CD91-62C247729FCE}"/>
              </a:ext>
            </a:extLst>
          </p:cNvPr>
          <p:cNvSpPr/>
          <p:nvPr/>
        </p:nvSpPr>
        <p:spPr>
          <a:xfrm rot="18770469">
            <a:off x="9922394" y="1810046"/>
            <a:ext cx="1425031" cy="1538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1519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D72A324-0E9E-72D0-B6E3-38124302A3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7760" y="6000640"/>
            <a:ext cx="1218306" cy="60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994A3-4674-A49E-CBD5-286E04BF0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AE2220-A4A6-A6A6-2FE6-92932AA91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4">
                    <a:lumMod val="50000"/>
                  </a:schemeClr>
                </a:solidFill>
              </a:rPr>
              <a:t>Het </a:t>
            </a:r>
            <a:r>
              <a:rPr lang="nl-NL" u="sng" dirty="0">
                <a:solidFill>
                  <a:srgbClr val="FFC000"/>
                </a:solidFill>
              </a:rPr>
              <a:t>kan</a:t>
            </a:r>
            <a:r>
              <a:rPr lang="nl-NL" dirty="0">
                <a:solidFill>
                  <a:schemeClr val="accent4">
                    <a:lumMod val="50000"/>
                  </a:schemeClr>
                </a:solidFill>
              </a:rPr>
              <a:t> anders!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2185DBAC-3BC0-E494-EEE8-89140B8512DC}"/>
              </a:ext>
            </a:extLst>
          </p:cNvPr>
          <p:cNvSpPr txBox="1">
            <a:spLocks/>
          </p:cNvSpPr>
          <p:nvPr/>
        </p:nvSpPr>
        <p:spPr>
          <a:xfrm>
            <a:off x="263922" y="1484975"/>
            <a:ext cx="3773763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endParaRPr lang="nl-NL" sz="1800" b="1" dirty="0"/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75AF875B-2660-3961-8E97-673BA79EA9A3}"/>
              </a:ext>
            </a:extLst>
          </p:cNvPr>
          <p:cNvSpPr txBox="1">
            <a:spLocks/>
          </p:cNvSpPr>
          <p:nvPr/>
        </p:nvSpPr>
        <p:spPr>
          <a:xfrm>
            <a:off x="4151975" y="1484975"/>
            <a:ext cx="7668103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65" indent="-257165" defTabSz="342886">
              <a:buFont typeface="Arial" panose="020B0604020202020204" pitchFamily="34" charset="0"/>
              <a:buChar char="•"/>
              <a:defRPr/>
            </a:pPr>
            <a:r>
              <a:rPr lang="nl-NL" sz="2700" dirty="0">
                <a:solidFill>
                  <a:srgbClr val="FFC000"/>
                </a:solidFill>
                <a:latin typeface="Arial"/>
              </a:rPr>
              <a:t>Meer dan: € 45.000,- extra omzet 2025</a:t>
            </a:r>
          </a:p>
          <a:p>
            <a:pPr marL="257165" indent="-257165" defTabSz="342886">
              <a:buFont typeface="Arial" panose="020B0604020202020204" pitchFamily="34" charset="0"/>
              <a:buChar char="•"/>
              <a:defRPr/>
            </a:pPr>
            <a:r>
              <a:rPr lang="nl-NL" sz="2700" dirty="0">
                <a:solidFill>
                  <a:srgbClr val="000000"/>
                </a:solidFill>
                <a:latin typeface="Arial"/>
              </a:rPr>
              <a:t>Inzicht wat gebeurt er dagelijks in mijn zaak</a:t>
            </a:r>
          </a:p>
          <a:p>
            <a:pPr marL="257165" indent="-257165" defTabSz="342886">
              <a:buFont typeface="Arial" panose="020B0604020202020204" pitchFamily="34" charset="0"/>
              <a:buChar char="•"/>
              <a:defRPr/>
            </a:pPr>
            <a:r>
              <a:rPr lang="nl-NL" sz="2700" dirty="0">
                <a:latin typeface="Arial"/>
              </a:rPr>
              <a:t>Waar liggen kansen?</a:t>
            </a:r>
          </a:p>
          <a:p>
            <a:pPr marL="257165" indent="-257165" defTabSz="342886">
              <a:buFont typeface="Arial" panose="020B0604020202020204" pitchFamily="34" charset="0"/>
              <a:buChar char="•"/>
              <a:defRPr/>
            </a:pPr>
            <a:r>
              <a:rPr lang="nl-NL" sz="2700" dirty="0">
                <a:solidFill>
                  <a:srgbClr val="000000"/>
                </a:solidFill>
                <a:latin typeface="Arial"/>
              </a:rPr>
              <a:t>Maken we de boeketten die nodig zijn?</a:t>
            </a:r>
          </a:p>
          <a:p>
            <a:pPr marL="257165" indent="-257165" defTabSz="342886">
              <a:buFont typeface="Arial" panose="020B0604020202020204" pitchFamily="34" charset="0"/>
              <a:buChar char="•"/>
              <a:defRPr/>
            </a:pPr>
            <a:r>
              <a:rPr lang="nl-NL" sz="2700" dirty="0">
                <a:solidFill>
                  <a:srgbClr val="000000"/>
                </a:solidFill>
                <a:latin typeface="Arial"/>
              </a:rPr>
              <a:t>Ben ik de baas of is de klant de baas in huis?</a:t>
            </a:r>
          </a:p>
          <a:p>
            <a:pPr marL="257165" indent="-257165" defTabSz="342886">
              <a:buFont typeface="Arial" panose="020B0604020202020204" pitchFamily="34" charset="0"/>
              <a:buChar char="•"/>
              <a:defRPr/>
            </a:pPr>
            <a:r>
              <a:rPr lang="nl-NL" sz="2700" dirty="0">
                <a:solidFill>
                  <a:srgbClr val="000000"/>
                </a:solidFill>
                <a:latin typeface="Arial"/>
              </a:rPr>
              <a:t>Wat wordt er precies verkocht?</a:t>
            </a:r>
          </a:p>
          <a:p>
            <a:pPr marL="257165" indent="-257165" defTabSz="342886">
              <a:buFont typeface="Arial" panose="020B0604020202020204" pitchFamily="34" charset="0"/>
              <a:buChar char="•"/>
              <a:defRPr/>
            </a:pPr>
            <a:r>
              <a:rPr lang="nl-NL" sz="2700" dirty="0">
                <a:solidFill>
                  <a:srgbClr val="000000"/>
                </a:solidFill>
                <a:latin typeface="Arial"/>
              </a:rPr>
              <a:t>Welke prijspunten doen het goed?</a:t>
            </a:r>
          </a:p>
          <a:p>
            <a:pPr marL="257165" indent="-257165" defTabSz="342886">
              <a:buFont typeface="Arial" panose="020B0604020202020204" pitchFamily="34" charset="0"/>
              <a:buChar char="•"/>
              <a:defRPr/>
            </a:pPr>
            <a:r>
              <a:rPr lang="nl-NL" sz="2700" dirty="0">
                <a:solidFill>
                  <a:srgbClr val="000000"/>
                </a:solidFill>
                <a:latin typeface="Arial"/>
              </a:rPr>
              <a:t>Maken we de juiste stijl en aantallen boeketten?</a:t>
            </a:r>
          </a:p>
          <a:p>
            <a:pPr marL="257165" indent="-257165" defTabSz="342886">
              <a:buFont typeface="Arial" panose="020B0604020202020204" pitchFamily="34" charset="0"/>
              <a:buChar char="•"/>
              <a:defRPr/>
            </a:pPr>
            <a:r>
              <a:rPr lang="nl-NL" sz="2700" dirty="0">
                <a:solidFill>
                  <a:srgbClr val="000000"/>
                </a:solidFill>
                <a:latin typeface="Arial"/>
              </a:rPr>
              <a:t>Wat doen we wanneer, werkvolgorde?</a:t>
            </a:r>
          </a:p>
          <a:p>
            <a:pPr marL="257165" indent="-257165" defTabSz="342886">
              <a:buFont typeface="Arial" panose="020B0604020202020204" pitchFamily="34" charset="0"/>
              <a:buChar char="•"/>
              <a:defRPr/>
            </a:pPr>
            <a:r>
              <a:rPr lang="nl-NL" sz="2700" dirty="0" err="1">
                <a:solidFill>
                  <a:srgbClr val="000000"/>
                </a:solidFill>
                <a:latin typeface="Arial"/>
              </a:rPr>
              <a:t>Etc</a:t>
            </a:r>
            <a:r>
              <a:rPr lang="nl-NL" sz="2700" dirty="0">
                <a:solidFill>
                  <a:srgbClr val="000000"/>
                </a:solidFill>
                <a:latin typeface="Arial"/>
              </a:rPr>
              <a:t> </a:t>
            </a:r>
            <a:r>
              <a:rPr lang="nl-NL" sz="2700" dirty="0" err="1">
                <a:solidFill>
                  <a:srgbClr val="000000"/>
                </a:solidFill>
                <a:latin typeface="Arial"/>
              </a:rPr>
              <a:t>etc</a:t>
            </a:r>
            <a:r>
              <a:rPr lang="nl-NL" sz="2700" dirty="0">
                <a:solidFill>
                  <a:srgbClr val="000000"/>
                </a:solidFill>
                <a:latin typeface="Arial"/>
              </a:rPr>
              <a:t>….</a:t>
            </a:r>
          </a:p>
          <a:p>
            <a:pPr>
              <a:lnSpc>
                <a:spcPct val="100000"/>
              </a:lnSpc>
            </a:pPr>
            <a:endParaRPr lang="nl-NL" sz="135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04A6AD3-BC47-A55B-E135-F2CA5EF4B4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490" b="2684"/>
          <a:stretch/>
        </p:blipFill>
        <p:spPr>
          <a:xfrm>
            <a:off x="330567" y="1549820"/>
            <a:ext cx="3605405" cy="4309213"/>
          </a:xfrm>
          <a:prstGeom prst="rect">
            <a:avLst/>
          </a:prstGeom>
        </p:spPr>
      </p:pic>
      <p:pic>
        <p:nvPicPr>
          <p:cNvPr id="5" name="Picture 2" descr="Kijken Naar Trends! - Praktische Vrijwilligers Gids - STADSKRACHT ARNHEM">
            <a:extLst>
              <a:ext uri="{FF2B5EF4-FFF2-40B4-BE49-F238E27FC236}">
                <a16:creationId xmlns:a16="http://schemas.microsoft.com/office/drawing/2014/main" id="{A54BBC0C-CF00-EE50-5F56-0E411581C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01" y="2510988"/>
            <a:ext cx="3594171" cy="2396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9E0BDB3-7E10-BDCA-78EA-A3EE670C40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67"/>
          <a:stretch/>
        </p:blipFill>
        <p:spPr>
          <a:xfrm>
            <a:off x="11071894" y="135016"/>
            <a:ext cx="756010" cy="1177197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380B4E33-858D-FBBD-16D9-1C39FBAAC637}"/>
              </a:ext>
            </a:extLst>
          </p:cNvPr>
          <p:cNvSpPr/>
          <p:nvPr/>
        </p:nvSpPr>
        <p:spPr>
          <a:xfrm>
            <a:off x="4259976" y="1916979"/>
            <a:ext cx="7776105" cy="40500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1519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884098F-2D5E-5D22-FFC7-C812A34C5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760" y="6000640"/>
            <a:ext cx="1218306" cy="60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3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EE60A-D7BF-2433-E4AD-B717200DF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786A7-7BE2-C49D-F4E9-70B7A72F0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4">
                    <a:lumMod val="50000"/>
                  </a:schemeClr>
                </a:solidFill>
              </a:rPr>
              <a:t>Het </a:t>
            </a:r>
            <a:r>
              <a:rPr lang="nl-NL" u="sng" dirty="0">
                <a:solidFill>
                  <a:srgbClr val="FFC000"/>
                </a:solidFill>
              </a:rPr>
              <a:t>kan</a:t>
            </a:r>
            <a:r>
              <a:rPr lang="nl-NL" dirty="0">
                <a:solidFill>
                  <a:schemeClr val="accent4">
                    <a:lumMod val="50000"/>
                  </a:schemeClr>
                </a:solidFill>
              </a:rPr>
              <a:t> anders!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ADC4F4FD-3221-5595-B05D-50986BDBF9E5}"/>
              </a:ext>
            </a:extLst>
          </p:cNvPr>
          <p:cNvSpPr txBox="1">
            <a:spLocks/>
          </p:cNvSpPr>
          <p:nvPr/>
        </p:nvSpPr>
        <p:spPr>
          <a:xfrm>
            <a:off x="263922" y="1484975"/>
            <a:ext cx="3773763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endParaRPr lang="nl-NL" sz="1800" b="1" dirty="0"/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A59CD93F-B32F-A4C2-CF61-2A7FB51527A0}"/>
              </a:ext>
            </a:extLst>
          </p:cNvPr>
          <p:cNvSpPr txBox="1">
            <a:spLocks/>
          </p:cNvSpPr>
          <p:nvPr/>
        </p:nvSpPr>
        <p:spPr>
          <a:xfrm>
            <a:off x="4151975" y="1484975"/>
            <a:ext cx="7668103" cy="4428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886">
              <a:defRPr/>
            </a:pPr>
            <a:r>
              <a:rPr lang="nl-NL" sz="2700" dirty="0">
                <a:solidFill>
                  <a:srgbClr val="000000"/>
                </a:solidFill>
                <a:latin typeface="Arial"/>
              </a:rPr>
              <a:t>Doe wat je altijd al doet:</a:t>
            </a:r>
          </a:p>
          <a:p>
            <a:pPr algn="ctr" defTabSz="342886">
              <a:defRPr/>
            </a:pPr>
            <a:r>
              <a:rPr lang="nl-NL" sz="2700" dirty="0">
                <a:latin typeface="Arial"/>
              </a:rPr>
              <a:t>Verkopen netjes aanslaan in de digitale kassa.</a:t>
            </a:r>
          </a:p>
          <a:p>
            <a:pPr algn="ctr" defTabSz="342886">
              <a:defRPr/>
            </a:pPr>
            <a:r>
              <a:rPr lang="nl-NL" sz="2700" dirty="0">
                <a:latin typeface="Arial"/>
              </a:rPr>
              <a:t>Je krijgt:</a:t>
            </a:r>
          </a:p>
          <a:p>
            <a:pPr algn="ctr" defTabSz="342886">
              <a:defRPr/>
            </a:pPr>
            <a:r>
              <a:rPr lang="nl-NL" sz="2700" dirty="0">
                <a:solidFill>
                  <a:srgbClr val="FFC000"/>
                </a:solidFill>
                <a:latin typeface="Arial"/>
              </a:rPr>
              <a:t>Dagelijks INZICHT in de zaak</a:t>
            </a:r>
          </a:p>
          <a:p>
            <a:pPr>
              <a:lnSpc>
                <a:spcPct val="100000"/>
              </a:lnSpc>
            </a:pPr>
            <a:endParaRPr lang="nl-NL" sz="1350" dirty="0"/>
          </a:p>
        </p:txBody>
      </p:sp>
      <p:pic>
        <p:nvPicPr>
          <p:cNvPr id="7170" name="Picture 2" descr="T-shirt wat gaan we doen dan?">
            <a:extLst>
              <a:ext uri="{FF2B5EF4-FFF2-40B4-BE49-F238E27FC236}">
                <a16:creationId xmlns:a16="http://schemas.microsoft.com/office/drawing/2014/main" id="{DEA0B57D-A2D1-C11F-9EB7-8D34BAA977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7" t="4326" r="8551" b="2751"/>
          <a:stretch/>
        </p:blipFill>
        <p:spPr bwMode="auto">
          <a:xfrm>
            <a:off x="371924" y="1538975"/>
            <a:ext cx="3484421" cy="437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03E5CC1-90AF-4EA1-7DFF-6EC9C13FC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394" y="3200392"/>
            <a:ext cx="2160282" cy="121262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287A2A1-7FFA-6F5A-C04A-90788A710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2994" y="4530911"/>
            <a:ext cx="2133321" cy="123690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18CE188-25B2-0EA4-AA38-ED4B77B6B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6034" y="3157698"/>
            <a:ext cx="2160282" cy="120776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AB6399D-6185-59DA-27B1-1962685FCD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0394" y="4452843"/>
            <a:ext cx="2160282" cy="131497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456C041-D0D4-90BE-2D5F-AB8036AD62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2679" y="3200393"/>
            <a:ext cx="2163340" cy="1252451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3266400A-641E-9F15-1B5B-45DF91DB5D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0731" y="4529686"/>
            <a:ext cx="2177975" cy="123813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D3942ED0-EDF6-D612-5A2B-4936FC16161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867"/>
          <a:stretch/>
        </p:blipFill>
        <p:spPr>
          <a:xfrm>
            <a:off x="11071894" y="135016"/>
            <a:ext cx="756010" cy="1177197"/>
          </a:xfrm>
          <a:prstGeom prst="rect">
            <a:avLst/>
          </a:prstGeom>
        </p:spPr>
      </p:pic>
      <p:sp>
        <p:nvSpPr>
          <p:cNvPr id="22" name="Rechthoek 21">
            <a:extLst>
              <a:ext uri="{FF2B5EF4-FFF2-40B4-BE49-F238E27FC236}">
                <a16:creationId xmlns:a16="http://schemas.microsoft.com/office/drawing/2014/main" id="{6F038F78-3E49-D7C4-4EEB-C15B3596CFC5}"/>
              </a:ext>
            </a:extLst>
          </p:cNvPr>
          <p:cNvSpPr/>
          <p:nvPr/>
        </p:nvSpPr>
        <p:spPr>
          <a:xfrm>
            <a:off x="4259975" y="2332202"/>
            <a:ext cx="7452100" cy="34728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0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09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2913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1521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5826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130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434" algn="l" defTabSz="514304" rtl="0" eaLnBrk="1" latinLnBrk="0" hangingPunct="1">
              <a:defRPr sz="20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1519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3A053B9-535C-2526-A1A5-C96391C948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37760" y="6000640"/>
            <a:ext cx="1218306" cy="60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5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570</Words>
  <Application>Microsoft Office PowerPoint</Application>
  <PresentationFormat>Breedbeeld</PresentationFormat>
  <Paragraphs>144</Paragraphs>
  <Slides>16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Tahoma</vt:lpstr>
      <vt:lpstr>Wingdings</vt:lpstr>
      <vt:lpstr>Kantoorthema</vt:lpstr>
      <vt:lpstr>Wie zijn wij?</vt:lpstr>
      <vt:lpstr>Wie zijn wij?</vt:lpstr>
      <vt:lpstr>Wie ben ik?</vt:lpstr>
      <vt:lpstr>VBW project “Bloemist 2030”</vt:lpstr>
      <vt:lpstr>Het moet anders!</vt:lpstr>
      <vt:lpstr>Het moet anders!</vt:lpstr>
      <vt:lpstr>Het kan anders!</vt:lpstr>
      <vt:lpstr>Het kan anders!</vt:lpstr>
      <vt:lpstr>Het kan anders!</vt:lpstr>
      <vt:lpstr>Hoe gaan we € 45.000,- meer omzet maken in 2025? Hoe ziet jouw plan eruit?</vt:lpstr>
      <vt:lpstr>Wanneer verkoop ik wat!  Kan dat beter/anders?</vt:lpstr>
      <vt:lpstr>Wat gaan we anders doen, anders werken? Verkoop ik bloemen zoals ik dat wil?</vt:lpstr>
      <vt:lpstr>Wil ik eigenlijk wel op deze manier werken?  Gemiddelde verkoopprijs maatwerk boeketten</vt:lpstr>
      <vt:lpstr>Krijg ik wel betaald voor wat ik waard ben? Gemiddelde verkoopprijs alle boeketten</vt:lpstr>
      <vt:lpstr>Wanneer zijn planten relevant?  Wat moeten ze bijdragen voor mijn doelstelling + € 45.000,-</vt:lpstr>
      <vt:lpstr>Het kan anders!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Lucas Simonis</dc:creator>
  <cp:lastModifiedBy>Lucas Simonis</cp:lastModifiedBy>
  <cp:revision>2</cp:revision>
  <dcterms:created xsi:type="dcterms:W3CDTF">2025-03-20T14:37:19Z</dcterms:created>
  <dcterms:modified xsi:type="dcterms:W3CDTF">2025-03-20T14:38:16Z</dcterms:modified>
</cp:coreProperties>
</file>