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CDD0-F611-45CB-82FE-5EC1F520E949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63441-1DE8-49FB-901F-552BD9B78E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2527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D4E611-F3CA-4CA8-B03B-AAEDE4D24E57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3F189-4440-48A1-959E-C1ED0D232035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0DF9D-80DA-41DF-98C9-7E43AB4C0314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nl-NL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7181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6A190-DD9F-6811-3620-FD4282F52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8F8F8717-6778-DD96-61E9-C4AEAB17E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38C74-C4AF-4496-BA7A-BBE59BB33AC2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968AAE1D-2D66-6F1A-093D-103B2F449C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D62F9A0B-E14E-C6F4-8627-77F9BC07E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3000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38C74-C4AF-4496-BA7A-BBE59BB33AC2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3309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38C74-C4AF-4496-BA7A-BBE59BB33AC2}" type="slidenum">
              <a:rPr lang="en-US" smtClean="0">
                <a:ea typeface="ＭＳ Ｐゴシック" pitchFamily="34" charset="-128"/>
              </a:rPr>
              <a:pPr/>
              <a:t>17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8947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38C74-C4AF-4496-BA7A-BBE59BB33AC2}" type="slidenum">
              <a:rPr lang="en-US" smtClean="0">
                <a:ea typeface="ＭＳ Ｐゴシック" pitchFamily="34" charset="-128"/>
              </a:rPr>
              <a:pPr/>
              <a:t>18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3545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38C74-C4AF-4496-BA7A-BBE59BB33AC2}" type="slidenum">
              <a:rPr lang="en-US" smtClean="0">
                <a:ea typeface="ＭＳ Ｐゴシック" pitchFamily="34" charset="-128"/>
              </a:rPr>
              <a:pPr/>
              <a:t>19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8416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394046-4BCF-40FF-9B9A-9FF56985EA6E}" type="slidenum">
              <a:rPr lang="en-US" smtClean="0">
                <a:ea typeface="ＭＳ Ｐゴシック" pitchFamily="34" charset="-128"/>
              </a:rPr>
              <a:pPr/>
              <a:t>20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nl-NL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0DF9D-80DA-41DF-98C9-7E43AB4C0314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nl-NL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455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8C48D-DA76-4D60-89A8-7CBDF4D41BEC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nl-NL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7A3D4-DD33-38A7-13A0-EC91A1BF2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AE821744-23C8-CD06-5BA6-6CC47D23AC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43EFEB-76D7-467B-9D22-2E1341BC84AF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15B063BC-4892-F565-EB5A-6B42B704A7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solidFill>
            <a:srgbClr val="FFFFFF"/>
          </a:solidFill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0A8F0766-F954-0081-EA09-718D4EFBDC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nl-NL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735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D21D1-CE3D-0C69-078B-16F134EDA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69CBEC1A-F333-4CB3-48E6-FFDCACE8DA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43EFEB-76D7-467B-9D22-2E1341BC84AF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FE918E86-08AC-CCDC-070F-9C78F9B86E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solidFill>
            <a:srgbClr val="FFFFFF"/>
          </a:solidFill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4776AA8F-49A1-A1D7-7310-71F162C76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nl-NL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4940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43EFEB-76D7-467B-9D22-2E1341BC84AF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nl-NL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3EE3B6-9D93-493F-8EC7-A3D24F80F8B7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3EE3B6-9D93-493F-8EC7-A3D24F80F8B7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2D782-CB50-4EF7-8F43-3F87E27F2220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20375-5CD5-ED0E-0277-085B190D7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22D39D3-D18D-F166-52D8-10644E881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D5B8B3-3F0D-81AD-D0CB-55BB47257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FC1A-8542-4688-9D27-355C0149CA05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596F47-AB47-ECCC-438F-9A1511CF7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13290D-47AF-9E16-120D-0E7AF264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CD0C-E842-4C35-A9A9-DAB6538DD5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24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CBC30-3060-65CA-97DF-B297B763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0A87332-9C11-BFC3-94BE-653C645F4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BC7DBD-E742-5F45-D16D-013B3FB5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FC1A-8542-4688-9D27-355C0149CA05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7C4A12-163A-0339-4EBE-18653AE3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2F384E-8316-5B31-22A0-D6D80563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CD0C-E842-4C35-A9A9-DAB6538DD5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639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F664697-7786-A1B0-69B0-0C7C35AEC6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0E96DE3-AE5B-20F8-701F-1CBC0266E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26D804-AAFF-A54C-39EF-26E64EF7B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FC1A-8542-4688-9D27-355C0149CA05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317B89-CBCD-3AA5-3379-F1584F1C1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30D166-2700-3AA9-FC5A-15FE8FC86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CD0C-E842-4C35-A9A9-DAB6538DD5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248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3AD0B-49C7-BCFD-2C9B-C7A42C79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F9DB52-9920-815A-D166-6E03D01DB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9E2F6-EA3F-1AAD-A6C1-C4FEA07D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FC1A-8542-4688-9D27-355C0149CA05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716BEE-2888-EB97-B383-07C08D6D3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7349A1-4B16-B4E9-8767-A80381C1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CD0C-E842-4C35-A9A9-DAB6538DD5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70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E2472-3EA4-2B27-3470-F887D2EE3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F1EBF0-564F-1D1D-4FF5-19613D1CF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EE8821-BDB4-BA65-F599-E0849CE74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FC1A-8542-4688-9D27-355C0149CA05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090A8E-41F5-49F6-97A5-D4EF66FE5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E0BD0D-00D4-B03D-F270-54E3E708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CD0C-E842-4C35-A9A9-DAB6538DD5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85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6088E-711B-2EFE-CD1A-9DD0AC526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FA391E-3CDA-4EBA-1443-50E0114F9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0A6F27-C527-A909-1FB7-13D807D2B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F63CB74-649C-57CD-3762-D06B5DD4A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FC1A-8542-4688-9D27-355C0149CA05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7E27E5F-50A6-D17E-B6A3-7D33D2DB4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81C064-1B1A-A0FA-D582-020AF10C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CD0C-E842-4C35-A9A9-DAB6538DD5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20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A9174-2372-AA19-024C-1F3AC94C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585C9C-0BAE-082F-1C39-1D9071A75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D48B17-11A0-273C-64F6-E853CFB01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35FCDC2-85FD-2842-08D1-E73821F1E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A2E400C-4F5A-0699-1F2E-B2C3FE5B6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30AE051-AD63-0814-4489-7D1D563A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FC1A-8542-4688-9D27-355C0149CA05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DF28CC8-7562-32A7-529F-7D6CD815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0881F23-24BA-FAC2-E0B9-C36876228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CD0C-E842-4C35-A9A9-DAB6538DD5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59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A004E-36A7-0788-2690-1FF723E7E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965B90A-567A-5B91-F2BD-28344DF6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FC1A-8542-4688-9D27-355C0149CA05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B9F9C4D-6F38-738C-FB17-5D79C4AC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4BD8CA6-FA99-92D2-63DF-A54F8660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CD0C-E842-4C35-A9A9-DAB6538DD5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84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373F1C4-4EF2-43B5-E055-BF4A4E977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FC1A-8542-4688-9D27-355C0149CA05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B252C8E-770C-41CC-A0BA-B5195B1F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5C70D0-EF21-5493-452B-75E68902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CD0C-E842-4C35-A9A9-DAB6538DD5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428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733E3-432B-84DE-6304-EC9A86928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35A957-0CCA-7F94-DC81-61032CF77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5E6D9B5-3EB6-F648-D92A-F31B76957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94A03A-33E2-84A9-DC95-F620C2A7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FC1A-8542-4688-9D27-355C0149CA05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1DAC1F-3FDE-E7BA-11E8-F55B290A9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A3566D-1414-F58A-6DAC-1A888B79D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CD0C-E842-4C35-A9A9-DAB6538DD5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63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E5A04-7A8E-37F1-1FD2-93D9B24C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204F0BE-A049-2F54-3010-BDC96A77F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0B98353-D45E-17B8-6B7B-6B049A90C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E61651-3547-8C26-0B50-374D2DC8C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FC1A-8542-4688-9D27-355C0149CA05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92CD0AD-3F1D-19FA-2503-4C0759667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83BCED-BC35-1D1D-EAB9-98BCB45D0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CD0C-E842-4C35-A9A9-DAB6538DD5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301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63FFCB0-AB0F-05B6-874F-0B9D156C2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BA52EA-C32E-BBBB-95A1-D3C80A649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52A50-1561-020E-213F-ED5DE4C53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ADFC1A-8542-4688-9D27-355C0149CA05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793BCC-9012-19B8-0439-4C307350D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B21DD6-8C8B-58FA-7738-A5AA12F33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A3CD0C-E842-4C35-A9A9-DAB6538DD5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56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n-US"/>
              <a:t>Intro</a:t>
            </a:r>
          </a:p>
        </p:txBody>
      </p:sp>
      <p:pic>
        <p:nvPicPr>
          <p:cNvPr id="2051" name="Picture 19" descr="Flow PowerPoint Template 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158" y="-25941"/>
            <a:ext cx="9172218" cy="688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kstvak 3"/>
          <p:cNvSpPr txBox="1">
            <a:spLocks noChangeArrowheads="1"/>
          </p:cNvSpPr>
          <p:nvPr/>
        </p:nvSpPr>
        <p:spPr bwMode="auto">
          <a:xfrm>
            <a:off x="3071664" y="2420888"/>
            <a:ext cx="42075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Werk slimmer</a:t>
            </a:r>
          </a:p>
          <a:p>
            <a:pPr algn="ctr"/>
            <a:r>
              <a:rPr lang="nl-NL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niet harder</a:t>
            </a:r>
          </a:p>
        </p:txBody>
      </p:sp>
      <p:sp>
        <p:nvSpPr>
          <p:cNvPr id="2053" name="Tekstvak 4"/>
          <p:cNvSpPr txBox="1">
            <a:spLocks noChangeArrowheads="1"/>
          </p:cNvSpPr>
          <p:nvPr/>
        </p:nvSpPr>
        <p:spPr bwMode="auto">
          <a:xfrm>
            <a:off x="1738313" y="6000750"/>
            <a:ext cx="21457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nl-NL" sz="2000" dirty="0">
                <a:solidFill>
                  <a:schemeClr val="bg1"/>
                </a:solidFill>
                <a:latin typeface="Calibri" pitchFamily="34" charset="0"/>
              </a:rPr>
              <a:t>Francesco de Haan</a:t>
            </a:r>
          </a:p>
        </p:txBody>
      </p:sp>
      <p:sp>
        <p:nvSpPr>
          <p:cNvPr id="2054" name="Tekstvak 5"/>
          <p:cNvSpPr txBox="1">
            <a:spLocks noChangeArrowheads="1"/>
          </p:cNvSpPr>
          <p:nvPr/>
        </p:nvSpPr>
        <p:spPr bwMode="auto">
          <a:xfrm>
            <a:off x="8776332" y="6000750"/>
            <a:ext cx="17075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r>
              <a:rPr lang="nl-NL" sz="2000" dirty="0">
                <a:solidFill>
                  <a:schemeClr val="bg1"/>
                </a:solidFill>
                <a:latin typeface="Calibri" pitchFamily="34" charset="0"/>
              </a:rPr>
              <a:t>18 maart 2025</a:t>
            </a:r>
          </a:p>
        </p:txBody>
      </p:sp>
    </p:spTree>
    <p:extLst>
      <p:ext uri="{BB962C8B-B14F-4D97-AF65-F5344CB8AC3E}">
        <p14:creationId xmlns:p14="http://schemas.microsoft.com/office/powerpoint/2010/main" val="33381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4" descr="Flow PowerPoint Template 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1"/>
            <a:ext cx="9166225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35"/>
          <p:cNvSpPr txBox="1">
            <a:spLocks noChangeArrowheads="1"/>
          </p:cNvSpPr>
          <p:nvPr/>
        </p:nvSpPr>
        <p:spPr bwMode="auto">
          <a:xfrm>
            <a:off x="2209800" y="762001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66CC"/>
                </a:solidFill>
                <a:latin typeface="Calibri" pitchFamily="34" charset="0"/>
              </a:rPr>
              <a:t>De basis</a:t>
            </a:r>
          </a:p>
        </p:txBody>
      </p:sp>
      <p:sp>
        <p:nvSpPr>
          <p:cNvPr id="21509" name="Tekstvak 4"/>
          <p:cNvSpPr txBox="1">
            <a:spLocks noChangeArrowheads="1"/>
          </p:cNvSpPr>
          <p:nvPr/>
        </p:nvSpPr>
        <p:spPr bwMode="auto">
          <a:xfrm>
            <a:off x="1919536" y="1628801"/>
            <a:ext cx="7072312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nl-NL" sz="2000" dirty="0">
                <a:solidFill>
                  <a:srgbClr val="0066CC"/>
                </a:solidFill>
                <a:latin typeface="Calibri" pitchFamily="34" charset="0"/>
              </a:rPr>
              <a:t>Omzet </a:t>
            </a:r>
            <a:br>
              <a:rPr lang="nl-NL" sz="2000" dirty="0">
                <a:solidFill>
                  <a:srgbClr val="0066CC"/>
                </a:solidFill>
                <a:latin typeface="Calibri" pitchFamily="34" charset="0"/>
              </a:rPr>
            </a:br>
            <a:r>
              <a:rPr lang="nl-NL" sz="1600" dirty="0">
                <a:solidFill>
                  <a:srgbClr val="0066CC"/>
                </a:solidFill>
                <a:latin typeface="Calibri" pitchFamily="34" charset="0"/>
              </a:rPr>
              <a:t>hoe te beïnvloeden?</a:t>
            </a:r>
          </a:p>
          <a:p>
            <a:endParaRPr lang="nl-NL" sz="2000" dirty="0">
              <a:solidFill>
                <a:srgbClr val="0066CC"/>
              </a:solidFill>
              <a:latin typeface="Calibri" pitchFamily="34" charset="0"/>
            </a:endParaRPr>
          </a:p>
          <a:p>
            <a:r>
              <a:rPr lang="nl-NL" sz="2000" dirty="0">
                <a:solidFill>
                  <a:srgbClr val="0066CC"/>
                </a:solidFill>
                <a:latin typeface="Calibri" pitchFamily="34" charset="0"/>
              </a:rPr>
              <a:t>Brutowinst </a:t>
            </a:r>
            <a:br>
              <a:rPr lang="nl-NL" sz="2000" dirty="0">
                <a:solidFill>
                  <a:srgbClr val="0066CC"/>
                </a:solidFill>
                <a:latin typeface="Calibri" pitchFamily="34" charset="0"/>
              </a:rPr>
            </a:br>
            <a:r>
              <a:rPr lang="nl-NL" sz="1600" dirty="0">
                <a:solidFill>
                  <a:srgbClr val="0066CC"/>
                </a:solidFill>
                <a:latin typeface="Calibri" pitchFamily="34" charset="0"/>
              </a:rPr>
              <a:t>effect calculatie/derving</a:t>
            </a:r>
          </a:p>
          <a:p>
            <a:endParaRPr lang="nl-NL" sz="2000" dirty="0">
              <a:solidFill>
                <a:srgbClr val="0066CC"/>
              </a:solidFill>
              <a:latin typeface="Calibri" pitchFamily="34" charset="0"/>
            </a:endParaRPr>
          </a:p>
          <a:p>
            <a:r>
              <a:rPr lang="nl-NL" sz="2000" dirty="0">
                <a:solidFill>
                  <a:srgbClr val="0066CC"/>
                </a:solidFill>
                <a:latin typeface="Calibri" pitchFamily="34" charset="0"/>
              </a:rPr>
              <a:t>Personeelskosten </a:t>
            </a:r>
          </a:p>
          <a:p>
            <a:r>
              <a:rPr lang="nl-NL" sz="1600" dirty="0">
                <a:solidFill>
                  <a:srgbClr val="0066CC"/>
                </a:solidFill>
                <a:latin typeface="Calibri" pitchFamily="34" charset="0"/>
              </a:rPr>
              <a:t>belangrijk(st)e factor?</a:t>
            </a:r>
          </a:p>
          <a:p>
            <a:endParaRPr lang="nl-NL" sz="2000" dirty="0">
              <a:solidFill>
                <a:srgbClr val="0066CC"/>
              </a:solidFill>
              <a:latin typeface="Calibri" pitchFamily="34" charset="0"/>
            </a:endParaRPr>
          </a:p>
          <a:p>
            <a:r>
              <a:rPr lang="nl-NL" sz="2000" dirty="0">
                <a:solidFill>
                  <a:srgbClr val="0066CC"/>
                </a:solidFill>
                <a:latin typeface="Calibri" pitchFamily="34" charset="0"/>
              </a:rPr>
              <a:t>Overige kosten </a:t>
            </a:r>
          </a:p>
        </p:txBody>
      </p:sp>
      <p:pic>
        <p:nvPicPr>
          <p:cNvPr id="3076" name="Picture 4" descr="1.3 Brutowinst - Nettowinst - Economielokaal">
            <a:extLst>
              <a:ext uri="{FF2B5EF4-FFF2-40B4-BE49-F238E27FC236}">
                <a16:creationId xmlns:a16="http://schemas.microsoft.com/office/drawing/2014/main" id="{E74A482A-994A-43D8-9390-6BAF5596B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70" y="1714676"/>
            <a:ext cx="4746767" cy="33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0EFCF61-3BEA-E54F-9801-FCC2A1B1D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9304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4" descr="Flow PowerPoint Template 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1"/>
            <a:ext cx="9166225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35"/>
          <p:cNvSpPr txBox="1">
            <a:spLocks noChangeArrowheads="1"/>
          </p:cNvSpPr>
          <p:nvPr/>
        </p:nvSpPr>
        <p:spPr bwMode="auto">
          <a:xfrm>
            <a:off x="2209800" y="762001"/>
            <a:ext cx="708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66CC"/>
                </a:solidFill>
                <a:latin typeface="Calibri" pitchFamily="34" charset="0"/>
              </a:rPr>
              <a:t>Hoe </a:t>
            </a:r>
            <a:r>
              <a:rPr lang="en-US" sz="3200" dirty="0" err="1">
                <a:solidFill>
                  <a:srgbClr val="0066CC"/>
                </a:solidFill>
                <a:latin typeface="Calibri" pitchFamily="34" charset="0"/>
              </a:rPr>
              <a:t>brutowinst</a:t>
            </a:r>
            <a:r>
              <a:rPr lang="en-US" sz="3200" dirty="0">
                <a:solidFill>
                  <a:srgbClr val="0066CC"/>
                </a:solidFill>
                <a:latin typeface="Calibri" pitchFamily="34" charset="0"/>
              </a:rPr>
              <a:t> te </a:t>
            </a:r>
            <a:r>
              <a:rPr lang="en-US" sz="3200" dirty="0" err="1">
                <a:solidFill>
                  <a:srgbClr val="0066CC"/>
                </a:solidFill>
                <a:latin typeface="Calibri" pitchFamily="34" charset="0"/>
              </a:rPr>
              <a:t>beïnvloeden</a:t>
            </a:r>
            <a:r>
              <a:rPr lang="en-US" sz="3200" dirty="0">
                <a:solidFill>
                  <a:srgbClr val="0066CC"/>
                </a:solidFill>
                <a:latin typeface="Calibri" pitchFamily="34" charset="0"/>
              </a:rPr>
              <a:t>?</a:t>
            </a:r>
            <a:br>
              <a:rPr lang="en-US" sz="3200" dirty="0">
                <a:solidFill>
                  <a:srgbClr val="0066CC"/>
                </a:solidFill>
                <a:latin typeface="Calibri" pitchFamily="34" charset="0"/>
              </a:rPr>
            </a:br>
            <a:endParaRPr lang="en-US" sz="1600" dirty="0">
              <a:solidFill>
                <a:srgbClr val="0066CC"/>
              </a:solidFill>
              <a:latin typeface="Calibri" pitchFamily="34" charset="0"/>
            </a:endParaRPr>
          </a:p>
        </p:txBody>
      </p:sp>
      <p:sp>
        <p:nvSpPr>
          <p:cNvPr id="21509" name="Tekstvak 4"/>
          <p:cNvSpPr txBox="1">
            <a:spLocks noChangeArrowheads="1"/>
          </p:cNvSpPr>
          <p:nvPr/>
        </p:nvSpPr>
        <p:spPr bwMode="auto">
          <a:xfrm>
            <a:off x="2351584" y="1587513"/>
            <a:ext cx="7072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nl-NL" sz="2000" dirty="0">
                <a:solidFill>
                  <a:srgbClr val="0066CC"/>
                </a:solidFill>
                <a:latin typeface="Calibri" pitchFamily="34" charset="0"/>
              </a:rPr>
              <a:t> De basis is calculatie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rgbClr val="0066CC"/>
                </a:solidFill>
                <a:latin typeface="Calibri" pitchFamily="34" charset="0"/>
              </a:rPr>
              <a:t> Vaste verkoopprijzen bij fluctuerende inkoopprijzen</a:t>
            </a:r>
          </a:p>
        </p:txBody>
      </p:sp>
      <p:pic>
        <p:nvPicPr>
          <p:cNvPr id="10" name="Afbeelding 9" descr="Vaste verkoopprij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1704" y="2492896"/>
            <a:ext cx="4536504" cy="2851376"/>
          </a:xfrm>
          <a:prstGeom prst="rect">
            <a:avLst/>
          </a:prstGeom>
        </p:spPr>
      </p:pic>
      <p:sp>
        <p:nvSpPr>
          <p:cNvPr id="7" name="Tekstvak 4"/>
          <p:cNvSpPr txBox="1">
            <a:spLocks noChangeArrowheads="1"/>
          </p:cNvSpPr>
          <p:nvPr/>
        </p:nvSpPr>
        <p:spPr bwMode="auto">
          <a:xfrm>
            <a:off x="2570956" y="5344272"/>
            <a:ext cx="7072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nl-NL" sz="2000" dirty="0">
                <a:solidFill>
                  <a:srgbClr val="0066CC"/>
                </a:solidFill>
                <a:latin typeface="Calibri" pitchFamily="34" charset="0"/>
              </a:rPr>
              <a:t>Bijkomend voordeel: vaste verkoopprijzen kunnen een positief effect op de omzet hebben</a:t>
            </a:r>
          </a:p>
        </p:txBody>
      </p:sp>
    </p:spTree>
    <p:extLst>
      <p:ext uri="{BB962C8B-B14F-4D97-AF65-F5344CB8AC3E}">
        <p14:creationId xmlns:p14="http://schemas.microsoft.com/office/powerpoint/2010/main" val="1613241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4" descr="Flow PowerPoint Template 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1"/>
            <a:ext cx="9166225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35"/>
          <p:cNvSpPr txBox="1">
            <a:spLocks noChangeArrowheads="1"/>
          </p:cNvSpPr>
          <p:nvPr/>
        </p:nvSpPr>
        <p:spPr bwMode="auto">
          <a:xfrm>
            <a:off x="2209800" y="762001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0066CC"/>
                </a:solidFill>
                <a:latin typeface="Calibri" pitchFamily="34" charset="0"/>
              </a:rPr>
              <a:t>Personeelskosten</a:t>
            </a:r>
          </a:p>
        </p:txBody>
      </p:sp>
      <p:sp>
        <p:nvSpPr>
          <p:cNvPr id="33797" name="Tekstvak 4"/>
          <p:cNvSpPr txBox="1">
            <a:spLocks noChangeArrowheads="1"/>
          </p:cNvSpPr>
          <p:nvPr/>
        </p:nvSpPr>
        <p:spPr bwMode="auto">
          <a:xfrm>
            <a:off x="2309813" y="1500189"/>
            <a:ext cx="7072312" cy="321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nl-NL" sz="2000" u="sng" dirty="0">
                <a:solidFill>
                  <a:srgbClr val="0066CC"/>
                </a:solidFill>
                <a:latin typeface="Calibri" pitchFamily="34" charset="0"/>
              </a:rPr>
              <a:t>Arbeidsproductiviteit</a:t>
            </a:r>
          </a:p>
          <a:p>
            <a:endParaRPr lang="nl-NL" sz="2000" u="sng" dirty="0">
              <a:solidFill>
                <a:srgbClr val="0066CC"/>
              </a:solidFill>
              <a:latin typeface="Calibri" pitchFamily="34" charset="0"/>
            </a:endParaRPr>
          </a:p>
          <a:p>
            <a:pPr marL="342917" indent="-342917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66CC"/>
                </a:solidFill>
                <a:latin typeface="Calibri" pitchFamily="34" charset="0"/>
              </a:rPr>
              <a:t>Gemiddeld arbeidsuur kost </a:t>
            </a:r>
            <a:r>
              <a:rPr lang="nl-NL" sz="2000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€ 22</a:t>
            </a:r>
          </a:p>
          <a:p>
            <a:pPr marL="342917" indent="-342917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66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17" indent="-342917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Stel brutomarge = 53,5%</a:t>
            </a:r>
          </a:p>
          <a:p>
            <a:pPr marL="342917" indent="-342917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66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17" indent="-342917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Omzet € 44,85 inclusief BTW is er ter dekking inkoop en personele kosten </a:t>
            </a:r>
            <a:r>
              <a:rPr lang="nl-NL" sz="1400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((€ 44,85 / 1,09) * 53,5% = € 22)  </a:t>
            </a:r>
          </a:p>
          <a:p>
            <a:endParaRPr lang="nl-NL" dirty="0">
              <a:solidFill>
                <a:srgbClr val="0066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10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4" descr="Flow PowerPoint Template 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1"/>
            <a:ext cx="9166225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35"/>
          <p:cNvSpPr txBox="1">
            <a:spLocks noChangeArrowheads="1"/>
          </p:cNvSpPr>
          <p:nvPr/>
        </p:nvSpPr>
        <p:spPr bwMode="auto">
          <a:xfrm>
            <a:off x="2195745" y="368366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66CC"/>
                </a:solidFill>
                <a:latin typeface="Calibri" pitchFamily="34" charset="0"/>
              </a:rPr>
              <a:t>Arbeidsproductiviteit</a:t>
            </a:r>
            <a:endParaRPr lang="en-US" sz="3200" dirty="0">
              <a:solidFill>
                <a:srgbClr val="0066CC"/>
              </a:solidFill>
              <a:latin typeface="Calibri" pitchFamily="34" charset="0"/>
            </a:endParaRPr>
          </a:p>
        </p:txBody>
      </p:sp>
      <p:sp>
        <p:nvSpPr>
          <p:cNvPr id="34821" name="Tekstvak 4"/>
          <p:cNvSpPr txBox="1">
            <a:spLocks noChangeArrowheads="1"/>
          </p:cNvSpPr>
          <p:nvPr/>
        </p:nvSpPr>
        <p:spPr bwMode="auto">
          <a:xfrm>
            <a:off x="2195746" y="854536"/>
            <a:ext cx="7530603" cy="10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nl-NL" sz="1800" dirty="0">
                <a:solidFill>
                  <a:srgbClr val="0066CC"/>
                </a:solidFill>
                <a:latin typeface="Calibri" pitchFamily="34" charset="0"/>
              </a:rPr>
              <a:t>Omzet per medewerker per uur: hoe werkt het? </a:t>
            </a:r>
          </a:p>
          <a:p>
            <a:endParaRPr lang="nl-NL" dirty="0">
              <a:solidFill>
                <a:srgbClr val="0066CC"/>
              </a:solidFill>
              <a:latin typeface="Calibri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CD5DCB8-14D3-42EE-9B8A-FB164AA7F8D5}"/>
              </a:ext>
            </a:extLst>
          </p:cNvPr>
          <p:cNvGrpSpPr>
            <a:grpSpLocks/>
          </p:cNvGrpSpPr>
          <p:nvPr/>
        </p:nvGrpSpPr>
        <p:grpSpPr bwMode="auto">
          <a:xfrm>
            <a:off x="3009624" y="3178732"/>
            <a:ext cx="1134667" cy="1700334"/>
            <a:chOff x="384" y="2765"/>
            <a:chExt cx="960" cy="1075"/>
          </a:xfrm>
        </p:grpSpPr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4A3DAFDE-F2DE-45AA-817B-D3400F168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394"/>
              <a:ext cx="960" cy="446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8164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1632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2449266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32656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4082110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4898532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5714954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6531376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nl-NL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Inkoop</a:t>
              </a:r>
            </a:p>
            <a:p>
              <a:pPr algn="ctr"/>
              <a:r>
                <a:rPr lang="nl-NL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= 19,15</a:t>
              </a:r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4502C036-21E3-4CEA-A673-21B09CAF9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944"/>
              <a:ext cx="960" cy="44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8164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1632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2449266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32656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4082110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4898532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5714954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6531376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endParaRPr lang="nl-NL" sz="1350" b="1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72A4F37B-75F5-4BC4-80AD-A57AC3BF4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765"/>
              <a:ext cx="960" cy="175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8164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1632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2449266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32656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4082110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4898532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5714954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6531376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nl-NL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BTW = 3,70</a:t>
              </a:r>
            </a:p>
          </p:txBody>
        </p:sp>
        <p:sp>
          <p:nvSpPr>
            <p:cNvPr id="12" name="Text Box 15">
              <a:extLst>
                <a:ext uri="{FF2B5EF4-FFF2-40B4-BE49-F238E27FC236}">
                  <a16:creationId xmlns:a16="http://schemas.microsoft.com/office/drawing/2014/main" id="{1F50A94A-969F-41AF-BD1C-715A95C94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" y="2938"/>
              <a:ext cx="753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8164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1632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2449266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32656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4082110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4898532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5714954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6531376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nl-NL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Personele</a:t>
              </a:r>
            </a:p>
            <a:p>
              <a:pPr algn="ctr"/>
              <a:r>
                <a:rPr lang="nl-NL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kosten </a:t>
              </a:r>
            </a:p>
            <a:p>
              <a:pPr algn="ctr"/>
              <a:r>
                <a:rPr lang="nl-NL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= 22,00</a:t>
              </a:r>
            </a:p>
          </p:txBody>
        </p:sp>
      </p:grpSp>
      <p:sp>
        <p:nvSpPr>
          <p:cNvPr id="13" name="Text Box 3">
            <a:extLst>
              <a:ext uri="{FF2B5EF4-FFF2-40B4-BE49-F238E27FC236}">
                <a16:creationId xmlns:a16="http://schemas.microsoft.com/office/drawing/2014/main" id="{29075FB7-6A59-443C-94B8-E1E2653F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662" y="1557065"/>
            <a:ext cx="1132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z="1200" dirty="0">
                <a:solidFill>
                  <a:srgbClr val="0066CC"/>
                </a:solidFill>
                <a:latin typeface="Calibri" pitchFamily="34" charset="0"/>
              </a:rPr>
              <a:t>Omzet </a:t>
            </a:r>
            <a:r>
              <a:rPr lang="nl-NL" sz="1200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€ 44,85</a:t>
            </a:r>
            <a:r>
              <a:rPr lang="nl-NL" sz="1200" dirty="0">
                <a:solidFill>
                  <a:srgbClr val="0066CC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E2B180D4-2E9B-4EF7-998C-343D672DE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006" y="4017847"/>
            <a:ext cx="890005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z="135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Personele</a:t>
            </a:r>
          </a:p>
          <a:p>
            <a:pPr algn="ctr"/>
            <a:r>
              <a:rPr lang="nl-NL" sz="135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kosten </a:t>
            </a:r>
          </a:p>
          <a:p>
            <a:pPr algn="ctr"/>
            <a:r>
              <a:rPr lang="nl-NL" sz="135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19,00</a:t>
            </a:r>
          </a:p>
        </p:txBody>
      </p:sp>
      <p:sp>
        <p:nvSpPr>
          <p:cNvPr id="27" name="Text Box 3">
            <a:extLst>
              <a:ext uri="{FF2B5EF4-FFF2-40B4-BE49-F238E27FC236}">
                <a16:creationId xmlns:a16="http://schemas.microsoft.com/office/drawing/2014/main" id="{C962DBCF-92A0-4089-B66E-6DAC066C7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3455" y="1543991"/>
            <a:ext cx="10972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z="1200" dirty="0">
                <a:solidFill>
                  <a:srgbClr val="0066CC"/>
                </a:solidFill>
                <a:latin typeface="Calibri" pitchFamily="34" charset="0"/>
              </a:rPr>
              <a:t>Omzet </a:t>
            </a:r>
            <a:r>
              <a:rPr lang="nl-NL" sz="1200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€ 85,57</a:t>
            </a:r>
            <a:endParaRPr lang="nl-NL" sz="1200" dirty="0">
              <a:solidFill>
                <a:srgbClr val="0066CC"/>
              </a:solidFill>
              <a:latin typeface="Calibri" pitchFamily="34" charset="0"/>
            </a:endParaRPr>
          </a:p>
        </p:txBody>
      </p:sp>
      <p:sp>
        <p:nvSpPr>
          <p:cNvPr id="38" name="Text Box 3">
            <a:extLst>
              <a:ext uri="{FF2B5EF4-FFF2-40B4-BE49-F238E27FC236}">
                <a16:creationId xmlns:a16="http://schemas.microsoft.com/office/drawing/2014/main" id="{A2636D07-8BAD-4912-8825-F654259A6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1982" y="1540644"/>
            <a:ext cx="10972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z="1200" dirty="0">
                <a:solidFill>
                  <a:srgbClr val="0066CC"/>
                </a:solidFill>
                <a:latin typeface="Calibri" pitchFamily="34" charset="0"/>
              </a:rPr>
              <a:t>Omzet </a:t>
            </a:r>
            <a:r>
              <a:rPr lang="nl-NL" sz="1200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€ 89,64</a:t>
            </a:r>
            <a:endParaRPr lang="nl-NL" sz="1200" dirty="0">
              <a:solidFill>
                <a:srgbClr val="0066CC"/>
              </a:solidFill>
              <a:latin typeface="Calibri" pitchFamily="34" charset="0"/>
            </a:endParaRP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D9AEE5A-3987-43C1-AACF-344CF0E0951C}"/>
              </a:ext>
            </a:extLst>
          </p:cNvPr>
          <p:cNvGrpSpPr/>
          <p:nvPr/>
        </p:nvGrpSpPr>
        <p:grpSpPr>
          <a:xfrm>
            <a:off x="7687974" y="1817642"/>
            <a:ext cx="1145305" cy="3064812"/>
            <a:chOff x="5401857" y="3077173"/>
            <a:chExt cx="1145305" cy="2631080"/>
          </a:xfrm>
        </p:grpSpPr>
        <p:sp>
          <p:nvSpPr>
            <p:cNvPr id="34" name="Rectangle 12">
              <a:extLst>
                <a:ext uri="{FF2B5EF4-FFF2-40B4-BE49-F238E27FC236}">
                  <a16:creationId xmlns:a16="http://schemas.microsoft.com/office/drawing/2014/main" id="{54E467EC-FF4F-433E-9D14-0B3FCF7BB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1857" y="4707761"/>
              <a:ext cx="1145305" cy="1000492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8164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1632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2449266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32656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4082110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4898532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5714954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6531376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nl-NL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Inkoop</a:t>
              </a:r>
            </a:p>
            <a:p>
              <a:pPr algn="ctr"/>
              <a:r>
                <a:rPr lang="nl-NL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= 38,24</a:t>
              </a:r>
            </a:p>
          </p:txBody>
        </p:sp>
        <p:sp>
          <p:nvSpPr>
            <p:cNvPr id="35" name="Rectangle 13">
              <a:extLst>
                <a:ext uri="{FF2B5EF4-FFF2-40B4-BE49-F238E27FC236}">
                  <a16:creationId xmlns:a16="http://schemas.microsoft.com/office/drawing/2014/main" id="{99419D9D-E44B-4238-98CE-DBE66B284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1857" y="3985648"/>
              <a:ext cx="1145305" cy="71222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8164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1632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2449266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32656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4082110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4898532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5714954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6531376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endParaRPr lang="nl-NL" sz="1350" b="1"/>
            </a:p>
          </p:txBody>
        </p:sp>
        <p:sp>
          <p:nvSpPr>
            <p:cNvPr id="36" name="Rectangle 14">
              <a:extLst>
                <a:ext uri="{FF2B5EF4-FFF2-40B4-BE49-F238E27FC236}">
                  <a16:creationId xmlns:a16="http://schemas.microsoft.com/office/drawing/2014/main" id="{C87379B3-41A5-423F-A0BF-D55433987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1857" y="3228431"/>
              <a:ext cx="1145305" cy="29103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8164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1632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2449266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32656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4082110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4898532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5714954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6531376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nl-NL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BTW = 7,40</a:t>
              </a:r>
            </a:p>
          </p:txBody>
        </p:sp>
        <p:sp>
          <p:nvSpPr>
            <p:cNvPr id="37" name="Text Box 15">
              <a:extLst>
                <a:ext uri="{FF2B5EF4-FFF2-40B4-BE49-F238E27FC236}">
                  <a16:creationId xmlns:a16="http://schemas.microsoft.com/office/drawing/2014/main" id="{90165B3F-FC76-47A5-97E7-D86C5803E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9500" y="3975762"/>
              <a:ext cx="889859" cy="6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8164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1632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2449266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32656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4082110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4898532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5714954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6531376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nl-NL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Personele</a:t>
              </a:r>
            </a:p>
            <a:p>
              <a:pPr algn="ctr"/>
              <a:r>
                <a:rPr lang="nl-NL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kosten </a:t>
              </a:r>
            </a:p>
            <a:p>
              <a:pPr algn="ctr"/>
              <a:r>
                <a:rPr lang="nl-NL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= 22,00</a:t>
              </a:r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4173DBFB-32A1-4877-820A-C2885B557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1857" y="3520242"/>
              <a:ext cx="1145146" cy="465406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8164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1632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2449266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32656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4082110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4898532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5714954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6531376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nl-NL" sz="13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Overige </a:t>
              </a:r>
            </a:p>
            <a:p>
              <a:pPr algn="ctr"/>
              <a:r>
                <a:rPr lang="nl-NL" sz="13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kosten = 20,00</a:t>
              </a:r>
            </a:p>
          </p:txBody>
        </p:sp>
        <p:sp>
          <p:nvSpPr>
            <p:cNvPr id="42" name="Rectangle 14">
              <a:extLst>
                <a:ext uri="{FF2B5EF4-FFF2-40B4-BE49-F238E27FC236}">
                  <a16:creationId xmlns:a16="http://schemas.microsoft.com/office/drawing/2014/main" id="{96F3F04D-9FA8-4718-9206-B42CE100B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1857" y="3077173"/>
              <a:ext cx="1145146" cy="15125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8164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1632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2449266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32656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4082110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4898532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5714954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6531376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nl-NL" sz="10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Winst= 2,00</a:t>
              </a:r>
            </a:p>
          </p:txBody>
        </p:sp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56316DFE-4836-4D1A-AA2E-92B84753B5DD}"/>
              </a:ext>
            </a:extLst>
          </p:cNvPr>
          <p:cNvGrpSpPr/>
          <p:nvPr/>
        </p:nvGrpSpPr>
        <p:grpSpPr>
          <a:xfrm>
            <a:off x="5335438" y="2211998"/>
            <a:ext cx="1145305" cy="2653256"/>
            <a:chOff x="3533458" y="3597919"/>
            <a:chExt cx="1145305" cy="2215207"/>
          </a:xfrm>
        </p:grpSpPr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8FCF07A2-08A1-4291-A61F-57C228A9977A}"/>
                </a:ext>
              </a:extLst>
            </p:cNvPr>
            <p:cNvGrpSpPr/>
            <p:nvPr/>
          </p:nvGrpSpPr>
          <p:grpSpPr>
            <a:xfrm>
              <a:off x="3533458" y="3597919"/>
              <a:ext cx="1145305" cy="2215207"/>
              <a:chOff x="3521339" y="3555407"/>
              <a:chExt cx="1145305" cy="2215207"/>
            </a:xfrm>
          </p:grpSpPr>
          <p:sp>
            <p:nvSpPr>
              <p:cNvPr id="21" name="Rectangle 12">
                <a:extLst>
                  <a:ext uri="{FF2B5EF4-FFF2-40B4-BE49-F238E27FC236}">
                    <a16:creationId xmlns:a16="http://schemas.microsoft.com/office/drawing/2014/main" id="{91A2687D-E7FF-4B55-A523-718632FC8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1339" y="4782047"/>
                <a:ext cx="1145305" cy="988567"/>
              </a:xfrm>
              <a:prstGeom prst="rect">
                <a:avLst/>
              </a:prstGeom>
              <a:solidFill>
                <a:srgbClr val="33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816422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163284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24492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326568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4082110" algn="l" defTabSz="1632844" rtl="0" eaLnBrk="1" latinLnBrk="0" hangingPunct="1"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4898532" algn="l" defTabSz="1632844" rtl="0" eaLnBrk="1" latinLnBrk="0" hangingPunct="1"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5714954" algn="l" defTabSz="1632844" rtl="0" eaLnBrk="1" latinLnBrk="0" hangingPunct="1"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6531376" algn="l" defTabSz="1632844" rtl="0" eaLnBrk="1" latinLnBrk="0" hangingPunct="1"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algn="ctr"/>
                <a:r>
                  <a:rPr lang="nl-NL" sz="135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Inkoop</a:t>
                </a:r>
              </a:p>
              <a:p>
                <a:pPr algn="ctr"/>
                <a:r>
                  <a:rPr lang="nl-NL" sz="135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36,50</a:t>
                </a:r>
              </a:p>
            </p:txBody>
          </p:sp>
          <p:sp>
            <p:nvSpPr>
              <p:cNvPr id="22" name="Rectangle 13">
                <a:extLst>
                  <a:ext uri="{FF2B5EF4-FFF2-40B4-BE49-F238E27FC236}">
                    <a16:creationId xmlns:a16="http://schemas.microsoft.com/office/drawing/2014/main" id="{EEBC7932-A206-41F4-8A15-FDF9A3F5A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1339" y="4300978"/>
                <a:ext cx="1145305" cy="677773"/>
              </a:xfrm>
              <a:prstGeom prst="rect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816422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163284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24492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326568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4082110" algn="l" defTabSz="1632844" rtl="0" eaLnBrk="1" latinLnBrk="0" hangingPunct="1"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4898532" algn="l" defTabSz="1632844" rtl="0" eaLnBrk="1" latinLnBrk="0" hangingPunct="1"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5714954" algn="l" defTabSz="1632844" rtl="0" eaLnBrk="1" latinLnBrk="0" hangingPunct="1"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6531376" algn="l" defTabSz="1632844" rtl="0" eaLnBrk="1" latinLnBrk="0" hangingPunct="1"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algn="ctr"/>
                <a:endParaRPr lang="nl-NL" sz="1350" b="1"/>
              </a:p>
            </p:txBody>
          </p:sp>
          <p:sp>
            <p:nvSpPr>
              <p:cNvPr id="23" name="Rectangle 14">
                <a:extLst>
                  <a:ext uri="{FF2B5EF4-FFF2-40B4-BE49-F238E27FC236}">
                    <a16:creationId xmlns:a16="http://schemas.microsoft.com/office/drawing/2014/main" id="{24DD8963-0B76-4459-AFB1-B83DF345FE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1339" y="3555407"/>
                <a:ext cx="1145305" cy="291034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816422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163284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24492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326568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4082110" algn="l" defTabSz="1632844" rtl="0" eaLnBrk="1" latinLnBrk="0" hangingPunct="1"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4898532" algn="l" defTabSz="1632844" rtl="0" eaLnBrk="1" latinLnBrk="0" hangingPunct="1"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5714954" algn="l" defTabSz="1632844" rtl="0" eaLnBrk="1" latinLnBrk="0" hangingPunct="1"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6531376" algn="l" defTabSz="1632844" rtl="0" eaLnBrk="1" latinLnBrk="0" hangingPunct="1"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algn="ctr"/>
                <a:r>
                  <a:rPr lang="nl-NL" sz="135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BTW = 7,07</a:t>
                </a:r>
              </a:p>
            </p:txBody>
          </p:sp>
          <p:sp>
            <p:nvSpPr>
              <p:cNvPr id="26" name="Rectangle 14">
                <a:extLst>
                  <a:ext uri="{FF2B5EF4-FFF2-40B4-BE49-F238E27FC236}">
                    <a16:creationId xmlns:a16="http://schemas.microsoft.com/office/drawing/2014/main" id="{C3F5FB65-981E-425F-846B-180F9C00E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1498" y="3841124"/>
                <a:ext cx="1145146" cy="452624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816422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163284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24492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326568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4082110" algn="l" defTabSz="1632844" rtl="0" eaLnBrk="1" latinLnBrk="0" hangingPunct="1"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4898532" algn="l" defTabSz="1632844" rtl="0" eaLnBrk="1" latinLnBrk="0" hangingPunct="1"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5714954" algn="l" defTabSz="1632844" rtl="0" eaLnBrk="1" latinLnBrk="0" hangingPunct="1"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6531376" algn="l" defTabSz="1632844" rtl="0" eaLnBrk="1" latinLnBrk="0" hangingPunct="1">
                  <a:defRPr sz="4286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algn="ctr"/>
                <a:r>
                  <a:rPr lang="nl-NL" sz="13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Overige </a:t>
                </a:r>
              </a:p>
              <a:p>
                <a:pPr algn="ctr"/>
                <a:r>
                  <a:rPr lang="nl-NL" sz="13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kosten = 20,00</a:t>
                </a:r>
              </a:p>
            </p:txBody>
          </p:sp>
        </p:grpSp>
        <p:sp>
          <p:nvSpPr>
            <p:cNvPr id="45" name="Text Box 15">
              <a:extLst>
                <a:ext uri="{FF2B5EF4-FFF2-40B4-BE49-F238E27FC236}">
                  <a16:creationId xmlns:a16="http://schemas.microsoft.com/office/drawing/2014/main" id="{F352A4B3-E873-44B1-9936-C8E39F132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9223" y="4378440"/>
              <a:ext cx="889859" cy="59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816422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1632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2449266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32656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4082110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4898532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5714954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6531376" algn="l" defTabSz="1632844" rtl="0" eaLnBrk="1" latinLnBrk="0" hangingPunct="1">
                <a:defRPr sz="4286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nl-NL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Personele</a:t>
              </a:r>
            </a:p>
            <a:p>
              <a:pPr algn="ctr"/>
              <a:r>
                <a:rPr lang="nl-NL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kosten </a:t>
              </a:r>
            </a:p>
            <a:p>
              <a:pPr algn="ctr"/>
              <a:r>
                <a:rPr lang="nl-NL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= 22,00</a:t>
              </a:r>
            </a:p>
          </p:txBody>
        </p:sp>
      </p:grpSp>
      <p:sp>
        <p:nvSpPr>
          <p:cNvPr id="51" name="Text Box 3">
            <a:extLst>
              <a:ext uri="{FF2B5EF4-FFF2-40B4-BE49-F238E27FC236}">
                <a16:creationId xmlns:a16="http://schemas.microsoft.com/office/drawing/2014/main" id="{B66799AC-F5EB-4C7C-AF4E-D562CA63D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7630" y="5359252"/>
            <a:ext cx="1459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z="1200" dirty="0">
                <a:solidFill>
                  <a:srgbClr val="0066CC"/>
                </a:solidFill>
                <a:latin typeface="Calibri" pitchFamily="34" charset="0"/>
              </a:rPr>
              <a:t>Alleen dekking</a:t>
            </a:r>
          </a:p>
          <a:p>
            <a:pPr algn="ctr"/>
            <a:r>
              <a:rPr lang="nl-NL" sz="1200" dirty="0">
                <a:solidFill>
                  <a:srgbClr val="0066CC"/>
                </a:solidFill>
                <a:latin typeface="Calibri" pitchFamily="34" charset="0"/>
              </a:rPr>
              <a:t>inkoop en personeel</a:t>
            </a:r>
          </a:p>
        </p:txBody>
      </p:sp>
      <p:sp>
        <p:nvSpPr>
          <p:cNvPr id="52" name="Text Box 3">
            <a:extLst>
              <a:ext uri="{FF2B5EF4-FFF2-40B4-BE49-F238E27FC236}">
                <a16:creationId xmlns:a16="http://schemas.microsoft.com/office/drawing/2014/main" id="{5D0670D0-7EAF-494B-95A5-67FBA68DA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364" y="5344836"/>
            <a:ext cx="8872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z="1200" dirty="0">
                <a:solidFill>
                  <a:srgbClr val="0066CC"/>
                </a:solidFill>
                <a:latin typeface="Calibri" pitchFamily="34" charset="0"/>
              </a:rPr>
              <a:t>Break-even</a:t>
            </a:r>
          </a:p>
        </p:txBody>
      </p:sp>
      <p:sp>
        <p:nvSpPr>
          <p:cNvPr id="53" name="Text Box 3">
            <a:extLst>
              <a:ext uri="{FF2B5EF4-FFF2-40B4-BE49-F238E27FC236}">
                <a16:creationId xmlns:a16="http://schemas.microsoft.com/office/drawing/2014/main" id="{02697A7B-FF7F-4E6D-B91F-EE4D9B2D9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802" y="5359252"/>
            <a:ext cx="922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z="1200" dirty="0">
                <a:solidFill>
                  <a:srgbClr val="0066CC"/>
                </a:solidFill>
                <a:latin typeface="Calibri" pitchFamily="34" charset="0"/>
              </a:rPr>
              <a:t>Inclusief</a:t>
            </a:r>
          </a:p>
          <a:p>
            <a:pPr algn="ctr"/>
            <a:r>
              <a:rPr lang="nl-NL" sz="1200" dirty="0">
                <a:solidFill>
                  <a:srgbClr val="0066CC"/>
                </a:solidFill>
                <a:latin typeface="Calibri" pitchFamily="34" charset="0"/>
              </a:rPr>
              <a:t>winstopslag</a:t>
            </a:r>
          </a:p>
        </p:txBody>
      </p:sp>
    </p:spTree>
    <p:extLst>
      <p:ext uri="{BB962C8B-B14F-4D97-AF65-F5344CB8AC3E}">
        <p14:creationId xmlns:p14="http://schemas.microsoft.com/office/powerpoint/2010/main" val="1357177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n-US" dirty="0"/>
              <a:t>Hoofdstuk 1</a:t>
            </a:r>
          </a:p>
        </p:txBody>
      </p:sp>
      <p:pic>
        <p:nvPicPr>
          <p:cNvPr id="4099" name="Picture 3" descr="Flow PowerPoint Templat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4762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Afbeeldingsresultaat voor omze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3" name="AutoShape 4" descr="Afbeeldingsresultaat voor omzet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6" name="Text Box 35">
            <a:extLst>
              <a:ext uri="{FF2B5EF4-FFF2-40B4-BE49-F238E27FC236}">
                <a16:creationId xmlns:a16="http://schemas.microsoft.com/office/drawing/2014/main" id="{DC2B955D-25E1-4C3F-8613-006111520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541" y="548681"/>
            <a:ext cx="74128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l-NL" sz="4400" dirty="0">
                <a:solidFill>
                  <a:schemeClr val="bg1"/>
                </a:solidFill>
              </a:rPr>
              <a:t>Werk slimmer niet harder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7172" name="Picture 4" descr="Bied werknemers uitdagingen, maar varieer in het soort uitdaging -  AllesoverHR">
            <a:extLst>
              <a:ext uri="{FF2B5EF4-FFF2-40B4-BE49-F238E27FC236}">
                <a16:creationId xmlns:a16="http://schemas.microsoft.com/office/drawing/2014/main" id="{36F203CF-CD86-CDD9-117E-9D03286E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96" y="2199518"/>
            <a:ext cx="6750808" cy="2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4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9D059-58C2-FA57-A0CB-013B525C0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4" descr="Flow PowerPoint Template 1A">
            <a:extLst>
              <a:ext uri="{FF2B5EF4-FFF2-40B4-BE49-F238E27FC236}">
                <a16:creationId xmlns:a16="http://schemas.microsoft.com/office/drawing/2014/main" id="{9C51A7E0-709F-6AD3-03C8-21EC5BB3B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-22225"/>
            <a:ext cx="9166225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BD57B09-3116-5C47-EB04-97B96EBBB3A9}"/>
              </a:ext>
            </a:extLst>
          </p:cNvPr>
          <p:cNvSpPr txBox="1"/>
          <p:nvPr/>
        </p:nvSpPr>
        <p:spPr>
          <a:xfrm>
            <a:off x="2423592" y="63728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z="3200" dirty="0">
                <a:solidFill>
                  <a:srgbClr val="0066CC"/>
                </a:solidFill>
                <a:latin typeface="Calibri" pitchFamily="34" charset="0"/>
              </a:rPr>
              <a:t>Werk slimmer niet harder</a:t>
            </a:r>
          </a:p>
        </p:txBody>
      </p:sp>
      <p:sp>
        <p:nvSpPr>
          <p:cNvPr id="7" name="Tekstvak 4">
            <a:extLst>
              <a:ext uri="{FF2B5EF4-FFF2-40B4-BE49-F238E27FC236}">
                <a16:creationId xmlns:a16="http://schemas.microsoft.com/office/drawing/2014/main" id="{99C7B0FF-8475-7958-730F-E2D26DC43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814" y="1484785"/>
            <a:ext cx="3546147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nl-NL" sz="24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Doel: </a:t>
            </a:r>
          </a:p>
          <a:p>
            <a:endParaRPr lang="nl-NL" sz="2400" dirty="0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charset="0"/>
              <a:buChar char="•"/>
            </a:pPr>
            <a:r>
              <a:rPr lang="nl-NL" sz="18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Minder uren</a:t>
            </a:r>
          </a:p>
          <a:p>
            <a:endParaRPr lang="nl-NL" sz="1800" dirty="0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charset="0"/>
              <a:buChar char="•"/>
            </a:pPr>
            <a:r>
              <a:rPr lang="nl-NL" sz="18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Meer omzet</a:t>
            </a:r>
          </a:p>
          <a:p>
            <a:pPr>
              <a:buFont typeface="Arial" charset="0"/>
              <a:buChar char="•"/>
            </a:pPr>
            <a:endParaRPr lang="nl-NL" sz="1800" dirty="0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charset="0"/>
              <a:buChar char="•"/>
            </a:pPr>
            <a:r>
              <a:rPr lang="nl-NL" sz="18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Verhogen arbeidsproductiviteit</a:t>
            </a:r>
          </a:p>
        </p:txBody>
      </p:sp>
      <p:pic>
        <p:nvPicPr>
          <p:cNvPr id="3076" name="Picture 4" descr="Zo kun jij slimmer werken als fotograaf!">
            <a:extLst>
              <a:ext uri="{FF2B5EF4-FFF2-40B4-BE49-F238E27FC236}">
                <a16:creationId xmlns:a16="http://schemas.microsoft.com/office/drawing/2014/main" id="{C36F085F-67D7-AE96-EE43-DF300ECD0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3284984"/>
            <a:ext cx="3419872" cy="161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771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4" descr="Flow PowerPoint Template 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-22225"/>
            <a:ext cx="9166225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2423592" y="63728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z="3200" dirty="0">
                <a:solidFill>
                  <a:srgbClr val="0066CC"/>
                </a:solidFill>
                <a:latin typeface="Calibri" pitchFamily="34" charset="0"/>
              </a:rPr>
              <a:t>Werk slimmer niet harder</a:t>
            </a:r>
          </a:p>
        </p:txBody>
      </p:sp>
      <p:sp>
        <p:nvSpPr>
          <p:cNvPr id="7" name="Tekstvak 4">
            <a:extLst>
              <a:ext uri="{FF2B5EF4-FFF2-40B4-BE49-F238E27FC236}">
                <a16:creationId xmlns:a16="http://schemas.microsoft.com/office/drawing/2014/main" id="{61E357B5-FD31-4F5F-A892-CFCFC81C6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813" y="1484785"/>
            <a:ext cx="846043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nl-NL" sz="24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 je de juiste dingen of doe je de dingen juist? </a:t>
            </a:r>
          </a:p>
          <a:p>
            <a:endParaRPr lang="nl-NL" sz="2400" dirty="0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charset="0"/>
              <a:buChar char="•"/>
            </a:pPr>
            <a:r>
              <a:rPr lang="nl-NL" sz="18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Aandacht voor bloemen en planten</a:t>
            </a:r>
          </a:p>
          <a:p>
            <a:endParaRPr lang="nl-NL" sz="1800" dirty="0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charset="0"/>
              <a:buChar char="•"/>
            </a:pPr>
            <a:r>
              <a:rPr lang="nl-NL" sz="18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Waarom doen we iets zoals we het doen? </a:t>
            </a:r>
          </a:p>
          <a:p>
            <a:pPr>
              <a:buFont typeface="Arial" charset="0"/>
              <a:buChar char="•"/>
            </a:pPr>
            <a:endParaRPr lang="nl-NL" sz="1800" dirty="0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charset="0"/>
              <a:buChar char="•"/>
            </a:pPr>
            <a:r>
              <a:rPr lang="nl-NL" sz="18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Weet iedereen wat er van hem/haar verwacht wordt (kick-off)?</a:t>
            </a:r>
          </a:p>
        </p:txBody>
      </p:sp>
      <p:pic>
        <p:nvPicPr>
          <p:cNvPr id="5122" name="Picture 2" descr="De juiste dingen doen of de dingen juist doen? - Online tegeltjes bakken -  WBVB Rotterdam">
            <a:extLst>
              <a:ext uri="{FF2B5EF4-FFF2-40B4-BE49-F238E27FC236}">
                <a16:creationId xmlns:a16="http://schemas.microsoft.com/office/drawing/2014/main" id="{11419293-941C-55F6-2ADD-AA71A6C3B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1" y="4149081"/>
            <a:ext cx="2215991" cy="221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471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4" descr="Flow PowerPoint Template 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-22225"/>
            <a:ext cx="9166225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2423592" y="63728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z="3200" dirty="0">
                <a:solidFill>
                  <a:srgbClr val="0066CC"/>
                </a:solidFill>
                <a:latin typeface="Calibri" pitchFamily="34" charset="0"/>
              </a:rPr>
              <a:t>Werk slimmer niet harder</a:t>
            </a:r>
          </a:p>
        </p:txBody>
      </p:sp>
      <p:sp>
        <p:nvSpPr>
          <p:cNvPr id="7" name="Tekstvak 4">
            <a:extLst>
              <a:ext uri="{FF2B5EF4-FFF2-40B4-BE49-F238E27FC236}">
                <a16:creationId xmlns:a16="http://schemas.microsoft.com/office/drawing/2014/main" id="{61E357B5-FD31-4F5F-A892-CFCFC81C6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813" y="1484784"/>
            <a:ext cx="846043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nl-NL" sz="24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Assortiment</a:t>
            </a:r>
          </a:p>
          <a:p>
            <a:endParaRPr lang="nl-NL" sz="2400" dirty="0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charset="0"/>
              <a:buChar char="•"/>
            </a:pPr>
            <a:r>
              <a:rPr lang="nl-NL" sz="18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Assortimentsbeleid: </a:t>
            </a:r>
            <a:r>
              <a:rPr lang="nl-NL" sz="1800" dirty="0" err="1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nl-NL" sz="18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more (30% minder)</a:t>
            </a:r>
          </a:p>
          <a:p>
            <a:pPr>
              <a:buFont typeface="Arial" charset="0"/>
              <a:buChar char="•"/>
            </a:pPr>
            <a:r>
              <a:rPr lang="nl-NL" sz="18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Onderscheidend vermogen</a:t>
            </a:r>
          </a:p>
          <a:p>
            <a:pPr>
              <a:buFont typeface="Arial" charset="0"/>
              <a:buChar char="•"/>
            </a:pPr>
            <a:r>
              <a:rPr lang="nl-NL" sz="18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JIT (just-in-time)</a:t>
            </a:r>
          </a:p>
          <a:p>
            <a:pPr>
              <a:buFont typeface="Arial" charset="0"/>
              <a:buChar char="•"/>
            </a:pPr>
            <a:r>
              <a:rPr lang="nl-NL" sz="18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Omzet en m2 </a:t>
            </a:r>
          </a:p>
          <a:p>
            <a:pPr>
              <a:buFont typeface="Arial" charset="0"/>
              <a:buChar char="•"/>
            </a:pPr>
            <a:r>
              <a:rPr lang="nl-NL" sz="18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Kant-en-klare producten</a:t>
            </a:r>
          </a:p>
          <a:p>
            <a:pPr>
              <a:buFont typeface="Arial" charset="0"/>
              <a:buChar char="•"/>
            </a:pPr>
            <a:r>
              <a:rPr lang="nl-NL" sz="18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Alle producten tussen 30 cm en 150 cm hoogte</a:t>
            </a:r>
          </a:p>
        </p:txBody>
      </p:sp>
      <p:pic>
        <p:nvPicPr>
          <p:cNvPr id="6146" name="Picture 2" descr="Plukweide Bloemgoed 2.0">
            <a:extLst>
              <a:ext uri="{FF2B5EF4-FFF2-40B4-BE49-F238E27FC236}">
                <a16:creationId xmlns:a16="http://schemas.microsoft.com/office/drawing/2014/main" id="{D2319DEC-C988-0D32-4B98-C851509E1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3" y="4077072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287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4" descr="Flow PowerPoint Template 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008" y="1"/>
            <a:ext cx="9166225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2279576" y="49491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z="3200" dirty="0">
                <a:solidFill>
                  <a:srgbClr val="0066CC"/>
                </a:solidFill>
                <a:latin typeface="Calibri" pitchFamily="34" charset="0"/>
              </a:rPr>
              <a:t>Werk slimmer niet harder</a:t>
            </a:r>
          </a:p>
        </p:txBody>
      </p:sp>
      <p:sp>
        <p:nvSpPr>
          <p:cNvPr id="7" name="Tekstvak 4">
            <a:extLst>
              <a:ext uri="{FF2B5EF4-FFF2-40B4-BE49-F238E27FC236}">
                <a16:creationId xmlns:a16="http://schemas.microsoft.com/office/drawing/2014/main" id="{61E357B5-FD31-4F5F-A892-CFCFC81C6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569" y="3836564"/>
            <a:ext cx="4194219" cy="432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342917" indent="-342917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Positionering: voor elk wat </a:t>
            </a:r>
            <a:r>
              <a:rPr lang="nl-NL" sz="1800" dirty="0" err="1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wils</a:t>
            </a:r>
            <a:endParaRPr lang="nl-NL" sz="1800" dirty="0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40" lvl="1" indent="-342917">
              <a:buFont typeface="Arial" panose="020B0604020202020204" pitchFamily="34" charset="0"/>
              <a:buChar char="•"/>
            </a:pPr>
            <a:endParaRPr lang="nl-NL" dirty="0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40" lvl="1" indent="-342917">
              <a:buFont typeface="Arial" panose="020B0604020202020204" pitchFamily="34" charset="0"/>
              <a:buChar char="•"/>
            </a:pPr>
            <a:endParaRPr lang="nl-NL" dirty="0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40" lvl="1" indent="-342917">
              <a:buFont typeface="Arial" panose="020B0604020202020204" pitchFamily="34" charset="0"/>
              <a:buChar char="•"/>
            </a:pPr>
            <a:endParaRPr lang="nl-NL" dirty="0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40" lvl="1" indent="-342917">
              <a:buFont typeface="Arial" panose="020B0604020202020204" pitchFamily="34" charset="0"/>
              <a:buChar char="•"/>
            </a:pPr>
            <a:endParaRPr lang="nl-NL" dirty="0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40" lvl="1" indent="-342917">
              <a:buFont typeface="Arial" panose="020B0604020202020204" pitchFamily="34" charset="0"/>
              <a:buChar char="•"/>
            </a:pPr>
            <a:endParaRPr lang="nl-NL" dirty="0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40" lvl="1" indent="-342917">
              <a:buFont typeface="Arial" panose="020B0604020202020204" pitchFamily="34" charset="0"/>
              <a:buChar char="•"/>
            </a:pPr>
            <a:endParaRPr lang="nl-NL" dirty="0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2" name="Picture 4" descr="MDC-positioneringsmodel - Managementmodellensite">
            <a:extLst>
              <a:ext uri="{FF2B5EF4-FFF2-40B4-BE49-F238E27FC236}">
                <a16:creationId xmlns:a16="http://schemas.microsoft.com/office/drawing/2014/main" id="{3BBCD946-B204-AF7B-084A-611FB15EB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634353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Nieuwe klanten werven - Beachflags">
            <a:extLst>
              <a:ext uri="{FF2B5EF4-FFF2-40B4-BE49-F238E27FC236}">
                <a16:creationId xmlns:a16="http://schemas.microsoft.com/office/drawing/2014/main" id="{61CCF68B-5B75-2944-1E69-D7DCD9B32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3" y="1719679"/>
            <a:ext cx="1611283" cy="161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4">
            <a:extLst>
              <a:ext uri="{FF2B5EF4-FFF2-40B4-BE49-F238E27FC236}">
                <a16:creationId xmlns:a16="http://schemas.microsoft.com/office/drawing/2014/main" id="{1F94720B-BCE3-D227-0FF4-8F4D0C211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009" y="3843312"/>
            <a:ext cx="4626267" cy="460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342917" indent="-342917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Klantaantallen: belangrijk!</a:t>
            </a:r>
          </a:p>
          <a:p>
            <a:pPr marL="342917" indent="-342917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combinatie met gemiddelde besteding </a:t>
            </a:r>
          </a:p>
          <a:p>
            <a:pPr marL="800140" lvl="1" indent="-342917">
              <a:buFont typeface="Arial" panose="020B0604020202020204" pitchFamily="34" charset="0"/>
              <a:buChar char="•"/>
            </a:pPr>
            <a:endParaRPr lang="nl-NL" dirty="0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40" lvl="1" indent="-342917">
              <a:buFont typeface="Arial" panose="020B0604020202020204" pitchFamily="34" charset="0"/>
              <a:buChar char="•"/>
            </a:pPr>
            <a:endParaRPr lang="nl-NL" dirty="0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40" lvl="1" indent="-342917">
              <a:buFont typeface="Arial" panose="020B0604020202020204" pitchFamily="34" charset="0"/>
              <a:buChar char="•"/>
            </a:pPr>
            <a:endParaRPr lang="nl-NL" dirty="0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40" lvl="1" indent="-342917">
              <a:buFont typeface="Arial" panose="020B0604020202020204" pitchFamily="34" charset="0"/>
              <a:buChar char="•"/>
            </a:pPr>
            <a:endParaRPr lang="nl-NL" dirty="0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40" lvl="1" indent="-342917">
              <a:buFont typeface="Arial" panose="020B0604020202020204" pitchFamily="34" charset="0"/>
              <a:buChar char="•"/>
            </a:pPr>
            <a:endParaRPr lang="nl-NL" dirty="0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40" lvl="1" indent="-342917">
              <a:buFont typeface="Arial" panose="020B0604020202020204" pitchFamily="34" charset="0"/>
              <a:buChar char="•"/>
            </a:pPr>
            <a:endParaRPr lang="nl-NL" dirty="0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550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4" descr="Flow PowerPoint Template 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18861"/>
            <a:ext cx="9166225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2279576" y="49491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z="3200" dirty="0">
                <a:solidFill>
                  <a:srgbClr val="0066CC"/>
                </a:solidFill>
                <a:latin typeface="Calibri" pitchFamily="34" charset="0"/>
              </a:rPr>
              <a:t>Werk slimmer niet harder</a:t>
            </a:r>
          </a:p>
        </p:txBody>
      </p:sp>
      <p:pic>
        <p:nvPicPr>
          <p:cNvPr id="4098" name="Picture 2" descr="Einstein - Als je doet wat je deed, krijg je wat je kreeg -">
            <a:extLst>
              <a:ext uri="{FF2B5EF4-FFF2-40B4-BE49-F238E27FC236}">
                <a16:creationId xmlns:a16="http://schemas.microsoft.com/office/drawing/2014/main" id="{E4490733-5396-698F-64D5-4C5E92E0E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3" y="1500548"/>
            <a:ext cx="2755197" cy="387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50FBB9C-A4BC-C0AA-F632-8C0BAFCF280D}"/>
              </a:ext>
            </a:extLst>
          </p:cNvPr>
          <p:cNvSpPr txBox="1"/>
          <p:nvPr/>
        </p:nvSpPr>
        <p:spPr>
          <a:xfrm>
            <a:off x="2711624" y="535745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z="3200" b="1" dirty="0">
                <a:solidFill>
                  <a:srgbClr val="0066CC"/>
                </a:solidFill>
                <a:latin typeface="Calibri" pitchFamily="34" charset="0"/>
              </a:rPr>
              <a:t>Maar elke dag een beetje minder</a:t>
            </a:r>
          </a:p>
        </p:txBody>
      </p:sp>
    </p:spTree>
    <p:extLst>
      <p:ext uri="{BB962C8B-B14F-4D97-AF65-F5344CB8AC3E}">
        <p14:creationId xmlns:p14="http://schemas.microsoft.com/office/powerpoint/2010/main" val="248721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low PowerPoint Templat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3514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Afbeeldingsresultaat voor omze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3" name="AutoShape 4" descr="Afbeeldingsresultaat voor omzet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endParaRPr lang="nl-NL" dirty="0"/>
          </a:p>
        </p:txBody>
      </p:sp>
      <p:pic>
        <p:nvPicPr>
          <p:cNvPr id="5" name="Afbeelding 4" descr="Afbeelding met overdekt, muur, persoon, computer&#10;&#10;Door AI gegenereerde inhoud is mogelijk onjuist.">
            <a:extLst>
              <a:ext uri="{FF2B5EF4-FFF2-40B4-BE49-F238E27FC236}">
                <a16:creationId xmlns:a16="http://schemas.microsoft.com/office/drawing/2014/main" id="{2D692AC8-9F28-7AD3-7C55-9D2B9DC9A7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628800"/>
            <a:ext cx="3496296" cy="248564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86BF354-4D3F-C166-2841-D50B23119830}"/>
              </a:ext>
            </a:extLst>
          </p:cNvPr>
          <p:cNvSpPr txBox="1"/>
          <p:nvPr/>
        </p:nvSpPr>
        <p:spPr>
          <a:xfrm>
            <a:off x="6096001" y="1628801"/>
            <a:ext cx="4066631" cy="321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r>
              <a:rPr lang="nl-N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Francesco de Haan</a:t>
            </a:r>
          </a:p>
          <a:p>
            <a:pPr algn="r"/>
            <a:r>
              <a:rPr lang="nl-N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 jaar</a:t>
            </a:r>
          </a:p>
          <a:p>
            <a:pPr algn="r"/>
            <a:r>
              <a:rPr lang="nl-N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jaar in het </a:t>
            </a:r>
            <a:r>
              <a:rPr lang="nl-NL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accountantsvak</a:t>
            </a:r>
            <a:endParaRPr lang="nl-N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nl-N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 Accountants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nl-N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Specialisatie </a:t>
            </a:r>
            <a:r>
              <a:rPr lang="nl-NL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retail</a:t>
            </a:r>
            <a:r>
              <a:rPr lang="nl-N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bloemendetailhandel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5372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n-US"/>
              <a:t>Slot 3</a:t>
            </a:r>
          </a:p>
        </p:txBody>
      </p:sp>
      <p:pic>
        <p:nvPicPr>
          <p:cNvPr id="41987" name="Picture 4" descr="Flow PowerPoint Template 4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kstvak 3"/>
          <p:cNvSpPr txBox="1">
            <a:spLocks noChangeArrowheads="1"/>
          </p:cNvSpPr>
          <p:nvPr/>
        </p:nvSpPr>
        <p:spPr bwMode="auto">
          <a:xfrm>
            <a:off x="5953125" y="2000250"/>
            <a:ext cx="11557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nl-NL" sz="9600">
                <a:solidFill>
                  <a:schemeClr val="bg1"/>
                </a:solidFill>
                <a:latin typeface="Calibri" pitchFamily="34" charset="0"/>
              </a:rPr>
              <a:t>?!</a:t>
            </a:r>
          </a:p>
        </p:txBody>
      </p:sp>
    </p:spTree>
    <p:extLst>
      <p:ext uri="{BB962C8B-B14F-4D97-AF65-F5344CB8AC3E}">
        <p14:creationId xmlns:p14="http://schemas.microsoft.com/office/powerpoint/2010/main" val="131300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n-US"/>
              <a:t>Slot 1</a:t>
            </a:r>
          </a:p>
        </p:txBody>
      </p:sp>
      <p:pic>
        <p:nvPicPr>
          <p:cNvPr id="3075" name="Picture 4" descr="Flow PowerPoint Template 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2667000" y="1000125"/>
            <a:ext cx="6832600" cy="43836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nl-NL" sz="4400" b="1" dirty="0">
                <a:solidFill>
                  <a:schemeClr val="bg1"/>
                </a:solidFill>
                <a:latin typeface="Calibri" pitchFamily="34" charset="0"/>
                <a:ea typeface="ＭＳ Ｐゴシック" pitchFamily="-62" charset="-128"/>
              </a:rPr>
              <a:t>Inhoud programma</a:t>
            </a:r>
          </a:p>
          <a:p>
            <a:pPr>
              <a:defRPr/>
            </a:pPr>
            <a:endParaRPr lang="nl-NL" dirty="0">
              <a:solidFill>
                <a:schemeClr val="bg1"/>
              </a:solidFill>
              <a:latin typeface="Calibri" pitchFamily="34" charset="0"/>
              <a:ea typeface="ＭＳ Ｐゴシック" pitchFamily="-62" charset="-128"/>
            </a:endParaRPr>
          </a:p>
          <a:p>
            <a:pPr marL="342917" indent="-342917">
              <a:buFontTx/>
              <a:buAutoNum type="arabicPeriod"/>
              <a:defRPr/>
            </a:pPr>
            <a:r>
              <a:rPr lang="nl-NL" sz="3200" dirty="0">
                <a:solidFill>
                  <a:schemeClr val="bg1"/>
                </a:solidFill>
                <a:latin typeface="Calibri" pitchFamily="34" charset="0"/>
                <a:ea typeface="ＭＳ Ｐゴシック" pitchFamily="-62" charset="-128"/>
              </a:rPr>
              <a:t>Goed om te weten – algemene trends</a:t>
            </a:r>
          </a:p>
          <a:p>
            <a:pPr marL="342917" indent="-342917">
              <a:buFontTx/>
              <a:buAutoNum type="arabicPeriod"/>
              <a:defRPr/>
            </a:pPr>
            <a:endParaRPr lang="nl-NL" sz="3200" dirty="0">
              <a:solidFill>
                <a:schemeClr val="bg1"/>
              </a:solidFill>
              <a:latin typeface="Calibri" pitchFamily="34" charset="0"/>
              <a:ea typeface="ＭＳ Ｐゴシック" pitchFamily="-62" charset="-128"/>
            </a:endParaRPr>
          </a:p>
          <a:p>
            <a:pPr marL="342917" indent="-342917">
              <a:buFontTx/>
              <a:buAutoNum type="arabicPeriod"/>
              <a:defRPr/>
            </a:pPr>
            <a:r>
              <a:rPr lang="nl-NL" sz="3200" dirty="0">
                <a:solidFill>
                  <a:schemeClr val="bg1"/>
                </a:solidFill>
                <a:latin typeface="Calibri" pitchFamily="34" charset="0"/>
                <a:ea typeface="ＭＳ Ｐゴシック" pitchFamily="-62" charset="-128"/>
              </a:rPr>
              <a:t>Branchecijfers</a:t>
            </a:r>
          </a:p>
          <a:p>
            <a:pPr marL="342917" indent="-342917">
              <a:buFontTx/>
              <a:buAutoNum type="arabicPeriod"/>
              <a:defRPr/>
            </a:pPr>
            <a:endParaRPr lang="nl-NL" sz="3200" dirty="0">
              <a:solidFill>
                <a:schemeClr val="bg1"/>
              </a:solidFill>
              <a:latin typeface="Calibri" pitchFamily="34" charset="0"/>
              <a:ea typeface="ＭＳ Ｐゴシック" pitchFamily="-62" charset="-128"/>
            </a:endParaRPr>
          </a:p>
          <a:p>
            <a:pPr marL="342917" indent="-342917">
              <a:buFontTx/>
              <a:buAutoNum type="arabicPeriod"/>
              <a:defRPr/>
            </a:pPr>
            <a:r>
              <a:rPr lang="nl-NL" sz="3200" dirty="0">
                <a:solidFill>
                  <a:schemeClr val="bg1"/>
                </a:solidFill>
                <a:latin typeface="Calibri" pitchFamily="34" charset="0"/>
                <a:ea typeface="ＭＳ Ｐゴシック" pitchFamily="-62" charset="-128"/>
              </a:rPr>
              <a:t>Werk slimmer niet harder</a:t>
            </a:r>
          </a:p>
          <a:p>
            <a:pPr marL="342917" indent="-342917">
              <a:buFontTx/>
              <a:buAutoNum type="arabicPeriod"/>
              <a:defRPr/>
            </a:pPr>
            <a:endParaRPr lang="nl-NL" sz="3200" dirty="0">
              <a:solidFill>
                <a:schemeClr val="bg1"/>
              </a:solidFill>
              <a:latin typeface="Calibri" pitchFamily="34" charset="0"/>
              <a:ea typeface="ＭＳ Ｐゴシック" pitchFamily="-6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4336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CB928-2A82-CD71-78EC-6836DB167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567740C-0963-06AF-11A8-3FED19586E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n-US"/>
              <a:t>Hoofdstuk 1</a:t>
            </a:r>
          </a:p>
        </p:txBody>
      </p:sp>
      <p:pic>
        <p:nvPicPr>
          <p:cNvPr id="20483" name="Picture 3" descr="Flow PowerPoint Template 2">
            <a:extLst>
              <a:ext uri="{FF2B5EF4-FFF2-40B4-BE49-F238E27FC236}">
                <a16:creationId xmlns:a16="http://schemas.microsoft.com/office/drawing/2014/main" id="{C917EB1E-E76E-24A4-257E-340A2684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>
            <a:extLst>
              <a:ext uri="{FF2B5EF4-FFF2-40B4-BE49-F238E27FC236}">
                <a16:creationId xmlns:a16="http://schemas.microsoft.com/office/drawing/2014/main" id="{64BF5A0D-B384-673A-0C5A-F6BAD2533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785" y="692697"/>
            <a:ext cx="402701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chemeClr val="bg1"/>
                </a:solidFill>
                <a:latin typeface="Calibri" pitchFamily="34" charset="0"/>
              </a:rPr>
              <a:t>Goed</a:t>
            </a:r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 om te </a:t>
            </a:r>
            <a:r>
              <a:rPr lang="en-US" sz="4000" dirty="0" err="1">
                <a:solidFill>
                  <a:schemeClr val="bg1"/>
                </a:solidFill>
                <a:latin typeface="Calibri" pitchFamily="34" charset="0"/>
              </a:rPr>
              <a:t>weten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chemeClr val="bg1"/>
                </a:solidFill>
                <a:latin typeface="Calibri" pitchFamily="34" charset="0"/>
              </a:rPr>
              <a:t>Algemene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 trends</a:t>
            </a:r>
          </a:p>
        </p:txBody>
      </p:sp>
      <p:pic>
        <p:nvPicPr>
          <p:cNvPr id="1026" name="Picture 2" descr="Dé online trends &amp; ontwikkelingen voor 2025 - Frankwatching">
            <a:extLst>
              <a:ext uri="{FF2B5EF4-FFF2-40B4-BE49-F238E27FC236}">
                <a16:creationId xmlns:a16="http://schemas.microsoft.com/office/drawing/2014/main" id="{56E534AA-5C60-7297-2A00-37A7095F4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248" y="2538866"/>
            <a:ext cx="4563482" cy="256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56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D30F6-3239-A52F-64F7-86E55C57A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Flow PowerPoint Template 1A">
            <a:extLst>
              <a:ext uri="{FF2B5EF4-FFF2-40B4-BE49-F238E27FC236}">
                <a16:creationId xmlns:a16="http://schemas.microsoft.com/office/drawing/2014/main" id="{C482C2B4-50D4-284C-C435-FAD4DF584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776" y="846"/>
            <a:ext cx="9166225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2684267-81E0-3464-BDF8-93AF01E75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92697"/>
            <a:ext cx="9144000" cy="512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C2866605-1773-F3F0-D208-BC32B9493571}"/>
              </a:ext>
            </a:extLst>
          </p:cNvPr>
          <p:cNvSpPr/>
          <p:nvPr/>
        </p:nvSpPr>
        <p:spPr bwMode="auto">
          <a:xfrm>
            <a:off x="9264352" y="4797153"/>
            <a:ext cx="1368152" cy="102421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914446"/>
            <a:endParaRPr lang="nl-NL" sz="2400">
              <a:ea typeface="ＭＳ Ｐゴシック" pitchFamily="-62" charset="-128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74501AF-69AC-5FB7-B7AC-FAAFF62EFB7E}"/>
              </a:ext>
            </a:extLst>
          </p:cNvPr>
          <p:cNvSpPr/>
          <p:nvPr/>
        </p:nvSpPr>
        <p:spPr bwMode="auto">
          <a:xfrm>
            <a:off x="7104112" y="5085185"/>
            <a:ext cx="1368152" cy="7361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914446"/>
            <a:endParaRPr lang="nl-NL" sz="2400">
              <a:ea typeface="ＭＳ Ｐゴシック" pitchFamily="-6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017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Flow PowerPoint Template 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776" y="846"/>
            <a:ext cx="9166225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D77BA823-3AD1-059B-CDA0-F8A981FD0138}"/>
              </a:ext>
            </a:extLst>
          </p:cNvPr>
          <p:cNvSpPr/>
          <p:nvPr/>
        </p:nvSpPr>
        <p:spPr bwMode="auto">
          <a:xfrm>
            <a:off x="5591944" y="764705"/>
            <a:ext cx="1458302" cy="845295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46"/>
            <a:r>
              <a:rPr lang="nl-NL" sz="2000" dirty="0">
                <a:latin typeface="Calibri" panose="020F0502020204030204" pitchFamily="34" charset="0"/>
                <a:ea typeface="ＭＳ Ｐゴシック" pitchFamily="-62" charset="-128"/>
                <a:cs typeface="Calibri" panose="020F0502020204030204" pitchFamily="34" charset="0"/>
              </a:rPr>
              <a:t>Lokaal</a:t>
            </a:r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9CF9A2CB-C330-B070-A64E-7578468CBA9A}"/>
              </a:ext>
            </a:extLst>
          </p:cNvPr>
          <p:cNvSpPr/>
          <p:nvPr/>
        </p:nvSpPr>
        <p:spPr bwMode="auto">
          <a:xfrm>
            <a:off x="2601689" y="4221088"/>
            <a:ext cx="2001316" cy="1063096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46"/>
            <a:r>
              <a:rPr lang="nl-NL" sz="2000" dirty="0">
                <a:latin typeface="Calibri" panose="020F0502020204030204" pitchFamily="34" charset="0"/>
                <a:ea typeface="ＭＳ Ｐゴシック" pitchFamily="-62" charset="-128"/>
                <a:cs typeface="Calibri" panose="020F0502020204030204" pitchFamily="34" charset="0"/>
              </a:rPr>
              <a:t>Biologisch/duurzaam</a:t>
            </a:r>
          </a:p>
        </p:txBody>
      </p:sp>
      <p:sp>
        <p:nvSpPr>
          <p:cNvPr id="8" name="Tekstballon: ovaal 7">
            <a:extLst>
              <a:ext uri="{FF2B5EF4-FFF2-40B4-BE49-F238E27FC236}">
                <a16:creationId xmlns:a16="http://schemas.microsoft.com/office/drawing/2014/main" id="{27B3E4DA-E648-B562-F790-849B79B1119A}"/>
              </a:ext>
            </a:extLst>
          </p:cNvPr>
          <p:cNvSpPr/>
          <p:nvPr/>
        </p:nvSpPr>
        <p:spPr bwMode="auto">
          <a:xfrm>
            <a:off x="3321510" y="2018676"/>
            <a:ext cx="1596266" cy="856389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46"/>
            <a:r>
              <a:rPr lang="nl-NL" sz="2000" dirty="0">
                <a:latin typeface="Calibri" panose="020F0502020204030204" pitchFamily="34" charset="0"/>
                <a:ea typeface="ＭＳ Ｐゴシック" pitchFamily="-62" charset="-128"/>
                <a:cs typeface="Calibri" panose="020F0502020204030204" pitchFamily="34" charset="0"/>
              </a:rPr>
              <a:t>Gemak</a:t>
            </a:r>
          </a:p>
        </p:txBody>
      </p:sp>
      <p:sp>
        <p:nvSpPr>
          <p:cNvPr id="9" name="Tekstballon: ovaal 8">
            <a:extLst>
              <a:ext uri="{FF2B5EF4-FFF2-40B4-BE49-F238E27FC236}">
                <a16:creationId xmlns:a16="http://schemas.microsoft.com/office/drawing/2014/main" id="{A63F8629-E6DF-5363-5E3C-6FE433928AF9}"/>
              </a:ext>
            </a:extLst>
          </p:cNvPr>
          <p:cNvSpPr/>
          <p:nvPr/>
        </p:nvSpPr>
        <p:spPr bwMode="auto">
          <a:xfrm>
            <a:off x="5098894" y="3440957"/>
            <a:ext cx="1800757" cy="648072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46"/>
            <a:r>
              <a:rPr lang="nl-NL" sz="2000" dirty="0">
                <a:latin typeface="Calibri" panose="020F0502020204030204" pitchFamily="34" charset="0"/>
                <a:ea typeface="ＭＳ Ｐゴシック" pitchFamily="-62" charset="-128"/>
                <a:cs typeface="Calibri" panose="020F0502020204030204" pitchFamily="34" charset="0"/>
              </a:rPr>
              <a:t>Me-Time</a:t>
            </a:r>
          </a:p>
        </p:txBody>
      </p:sp>
      <p:sp>
        <p:nvSpPr>
          <p:cNvPr id="13" name="Tekstballon: ovaal 12">
            <a:extLst>
              <a:ext uri="{FF2B5EF4-FFF2-40B4-BE49-F238E27FC236}">
                <a16:creationId xmlns:a16="http://schemas.microsoft.com/office/drawing/2014/main" id="{5657B07C-53B3-C375-40D7-6A226603DB17}"/>
              </a:ext>
            </a:extLst>
          </p:cNvPr>
          <p:cNvSpPr/>
          <p:nvPr/>
        </p:nvSpPr>
        <p:spPr bwMode="auto">
          <a:xfrm>
            <a:off x="7704235" y="3999449"/>
            <a:ext cx="1691123" cy="954107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46"/>
            <a:r>
              <a:rPr lang="nl-NL" sz="2000" dirty="0">
                <a:latin typeface="Calibri" panose="020F0502020204030204" pitchFamily="34" charset="0"/>
                <a:ea typeface="ＭＳ Ｐゴシック" pitchFamily="-62" charset="-128"/>
                <a:cs typeface="Calibri" panose="020F0502020204030204" pitchFamily="34" charset="0"/>
              </a:rPr>
              <a:t>Fysiek of online</a:t>
            </a:r>
          </a:p>
        </p:txBody>
      </p:sp>
      <p:sp>
        <p:nvSpPr>
          <p:cNvPr id="3" name="Tekstballon: ovaal 2">
            <a:extLst>
              <a:ext uri="{FF2B5EF4-FFF2-40B4-BE49-F238E27FC236}">
                <a16:creationId xmlns:a16="http://schemas.microsoft.com/office/drawing/2014/main" id="{C58CD14C-AD11-DDE3-6FC6-4099FA3352AC}"/>
              </a:ext>
            </a:extLst>
          </p:cNvPr>
          <p:cNvSpPr/>
          <p:nvPr/>
        </p:nvSpPr>
        <p:spPr bwMode="auto">
          <a:xfrm>
            <a:off x="7608168" y="1766226"/>
            <a:ext cx="2088232" cy="1063096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46"/>
            <a:r>
              <a:rPr lang="nl-NL" sz="2000" dirty="0" err="1">
                <a:latin typeface="Calibri" panose="020F0502020204030204" pitchFamily="34" charset="0"/>
                <a:ea typeface="ＭＳ Ｐゴシック" pitchFamily="-62" charset="-128"/>
                <a:cs typeface="Calibri" panose="020F0502020204030204" pitchFamily="34" charset="0"/>
              </a:rPr>
              <a:t>Anytime</a:t>
            </a:r>
            <a:r>
              <a:rPr lang="nl-NL" sz="2000" dirty="0">
                <a:latin typeface="Calibri" panose="020F0502020204030204" pitchFamily="34" charset="0"/>
                <a:ea typeface="ＭＳ Ｐゴシック" pitchFamily="-62" charset="-128"/>
                <a:cs typeface="Calibri" panose="020F0502020204030204" pitchFamily="34" charset="0"/>
              </a:rPr>
              <a:t> beschikbaar</a:t>
            </a:r>
          </a:p>
        </p:txBody>
      </p:sp>
    </p:spTree>
    <p:extLst>
      <p:ext uri="{BB962C8B-B14F-4D97-AF65-F5344CB8AC3E}">
        <p14:creationId xmlns:p14="http://schemas.microsoft.com/office/powerpoint/2010/main" val="350725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FA018-E089-7191-1D8E-CAF7C62D0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4D49078-E884-E8BF-48A2-45C6181A904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n-US"/>
              <a:t>Hoofdstuk 1</a:t>
            </a:r>
          </a:p>
        </p:txBody>
      </p:sp>
      <p:pic>
        <p:nvPicPr>
          <p:cNvPr id="20483" name="Picture 3" descr="Flow PowerPoint Template 2">
            <a:extLst>
              <a:ext uri="{FF2B5EF4-FFF2-40B4-BE49-F238E27FC236}">
                <a16:creationId xmlns:a16="http://schemas.microsoft.com/office/drawing/2014/main" id="{CA340FE4-71DB-D376-0E01-9BA2E9A34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>
            <a:extLst>
              <a:ext uri="{FF2B5EF4-FFF2-40B4-BE49-F238E27FC236}">
                <a16:creationId xmlns:a16="http://schemas.microsoft.com/office/drawing/2014/main" id="{D5C087BF-9631-8B9D-31A3-2D4AFB4B9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785" y="692697"/>
            <a:ext cx="36724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chemeClr val="bg1"/>
                </a:solidFill>
                <a:latin typeface="Calibri" pitchFamily="34" charset="0"/>
              </a:rPr>
              <a:t>Branchecijfers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0" name="Picture 2" descr="lijndiagram - Zoeken - Leermiddelen - KlasCement">
            <a:extLst>
              <a:ext uri="{FF2B5EF4-FFF2-40B4-BE49-F238E27FC236}">
                <a16:creationId xmlns:a16="http://schemas.microsoft.com/office/drawing/2014/main" id="{842CEF6D-E58F-65E7-6037-D95074348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2137940"/>
            <a:ext cx="5098634" cy="287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98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Flow PowerPoint Template 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776" y="846"/>
            <a:ext cx="9166225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35">
            <a:extLst>
              <a:ext uri="{FF2B5EF4-FFF2-40B4-BE49-F238E27FC236}">
                <a16:creationId xmlns:a16="http://schemas.microsoft.com/office/drawing/2014/main" id="{656408EA-596D-2FEE-8C5B-E033CA92D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568" y="371751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Branchecijfers</a:t>
            </a:r>
            <a:r>
              <a:rPr lang="en-US" sz="32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2024 - 2019</a:t>
            </a:r>
            <a:endParaRPr lang="en-US" dirty="0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C6C8171-AB89-4169-A4BD-4C0159E06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16008"/>
            <a:ext cx="9144000" cy="46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7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n-US"/>
              <a:t>Hoofdstuk 1</a:t>
            </a:r>
          </a:p>
        </p:txBody>
      </p:sp>
      <p:pic>
        <p:nvPicPr>
          <p:cNvPr id="20483" name="Picture 3" descr="Flow PowerPoint Templat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508656" y="466153"/>
            <a:ext cx="498441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816422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632844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2449266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3265688" algn="l" rtl="0" eaLnBrk="0" fontAlgn="base" hangingPunct="0">
              <a:spcBef>
                <a:spcPct val="0"/>
              </a:spcBef>
              <a:spcAft>
                <a:spcPct val="0"/>
              </a:spcAft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4082110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4898532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5714954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6531376" algn="l" defTabSz="1632844" rtl="0" eaLnBrk="1" latinLnBrk="0" hangingPunct="1">
              <a:defRPr sz="428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Werk slimmer </a:t>
            </a:r>
            <a:r>
              <a:rPr lang="en-US" sz="3600" dirty="0" err="1">
                <a:solidFill>
                  <a:schemeClr val="bg1"/>
                </a:solidFill>
                <a:latin typeface="Calibri" pitchFamily="34" charset="0"/>
              </a:rPr>
              <a:t>niet</a:t>
            </a: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 harder</a:t>
            </a:r>
          </a:p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De basis</a:t>
            </a:r>
          </a:p>
        </p:txBody>
      </p:sp>
      <p:pic>
        <p:nvPicPr>
          <p:cNvPr id="20486" name="Picture 7" descr="http://www.vldheusdenzolder.be/foto/foto400/vld_724996217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250" y="2143126"/>
            <a:ext cx="4953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11175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399</Words>
  <Application>Microsoft Office PowerPoint</Application>
  <PresentationFormat>Breedbeeld</PresentationFormat>
  <Paragraphs>152</Paragraphs>
  <Slides>20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ＭＳ Ｐゴシック</vt:lpstr>
      <vt:lpstr>Aptos</vt:lpstr>
      <vt:lpstr>Aptos Display</vt:lpstr>
      <vt:lpstr>Arial</vt:lpstr>
      <vt:lpstr>Calibri</vt:lpstr>
      <vt:lpstr>Kantoorthema</vt:lpstr>
      <vt:lpstr>Intro</vt:lpstr>
      <vt:lpstr>PowerPoint-presentatie</vt:lpstr>
      <vt:lpstr>Slot 1</vt:lpstr>
      <vt:lpstr>Hoofdstuk 1</vt:lpstr>
      <vt:lpstr>PowerPoint-presentatie</vt:lpstr>
      <vt:lpstr>PowerPoint-presentatie</vt:lpstr>
      <vt:lpstr>Hoofdstuk 1</vt:lpstr>
      <vt:lpstr>PowerPoint-presentatie</vt:lpstr>
      <vt:lpstr>Hoofdstuk 1</vt:lpstr>
      <vt:lpstr>PowerPoint-presentatie</vt:lpstr>
      <vt:lpstr>PowerPoint-presentatie</vt:lpstr>
      <vt:lpstr>PowerPoint-presentatie</vt:lpstr>
      <vt:lpstr>PowerPoint-presentatie</vt:lpstr>
      <vt:lpstr>Hoofdstuk 1</vt:lpstr>
      <vt:lpstr>PowerPoint-presentatie</vt:lpstr>
      <vt:lpstr>PowerPoint-presentatie</vt:lpstr>
      <vt:lpstr>PowerPoint-presentatie</vt:lpstr>
      <vt:lpstr>PowerPoint-presentatie</vt:lpstr>
      <vt:lpstr>PowerPoint-presentatie</vt:lpstr>
      <vt:lpstr>Slot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Lucas Simonis</dc:creator>
  <cp:lastModifiedBy>Lucas Simonis</cp:lastModifiedBy>
  <cp:revision>1</cp:revision>
  <dcterms:created xsi:type="dcterms:W3CDTF">2025-03-20T14:38:21Z</dcterms:created>
  <dcterms:modified xsi:type="dcterms:W3CDTF">2025-03-20T14:39:41Z</dcterms:modified>
</cp:coreProperties>
</file>