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17" r:id="rId2"/>
    <p:sldId id="316" r:id="rId3"/>
    <p:sldId id="318" r:id="rId4"/>
    <p:sldId id="319" r:id="rId5"/>
    <p:sldId id="320" r:id="rId6"/>
    <p:sldId id="321"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C22D2C-294E-4D83-80A0-92C45FD66447}" type="datetimeFigureOut">
              <a:rPr lang="nl-NL" smtClean="0"/>
              <a:t>20-3-2025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33EE9-AAD7-4C7F-A70E-F06B137163A3}" type="slidenum">
              <a:rPr lang="nl-NL" smtClean="0"/>
              <a:t>‹nr.›</a:t>
            </a:fld>
            <a:endParaRPr lang="nl-NL"/>
          </a:p>
        </p:txBody>
      </p:sp>
    </p:spTree>
    <p:extLst>
      <p:ext uri="{BB962C8B-B14F-4D97-AF65-F5344CB8AC3E}">
        <p14:creationId xmlns:p14="http://schemas.microsoft.com/office/powerpoint/2010/main" val="3125664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B0B1A-01D9-6925-3451-E87E1950F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F2035-0FB6-035C-4A90-DDC2E3D81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953BB-F2D6-D57C-A36B-05F42706C0D8}"/>
              </a:ext>
            </a:extLst>
          </p:cNvPr>
          <p:cNvSpPr>
            <a:spLocks noGrp="1"/>
          </p:cNvSpPr>
          <p:nvPr>
            <p:ph type="body" idx="1"/>
          </p:nvPr>
        </p:nvSpPr>
        <p:spPr/>
        <p:txBody>
          <a:bodyPr/>
          <a:lstStyle/>
          <a:p>
            <a:r>
              <a:rPr lang="nl-NL" dirty="0"/>
              <a:t>Goedemiddag allemaal! Mijn naam is Albert Haveman en vandaag ga ik jullie laten zien hoe je als bloemist grip kunt krijgen op je marge. En dat kan door gebruik te maken van de slimme app die wij ontwikkeld hebben. </a:t>
            </a:r>
          </a:p>
        </p:txBody>
      </p:sp>
      <p:sp>
        <p:nvSpPr>
          <p:cNvPr id="4" name="Slide Number Placeholder 3">
            <a:extLst>
              <a:ext uri="{FF2B5EF4-FFF2-40B4-BE49-F238E27FC236}">
                <a16:creationId xmlns:a16="http://schemas.microsoft.com/office/drawing/2014/main" id="{A9172855-2452-73B8-D803-BFED07DB49A5}"/>
              </a:ext>
            </a:extLst>
          </p:cNvPr>
          <p:cNvSpPr>
            <a:spLocks noGrp="1"/>
          </p:cNvSpPr>
          <p:nvPr>
            <p:ph type="sldNum" sz="quarter" idx="5"/>
          </p:nvPr>
        </p:nvSpPr>
        <p:spPr/>
        <p:txBody>
          <a:bodyPr/>
          <a:lstStyle/>
          <a:p>
            <a:fld id="{905A9CBF-2D70-4222-9842-B3289CCE6A22}" type="slidenum">
              <a:rPr lang="LID4096" smtClean="0"/>
              <a:t>1</a:t>
            </a:fld>
            <a:endParaRPr lang="LID4096"/>
          </a:p>
        </p:txBody>
      </p:sp>
    </p:spTree>
    <p:extLst>
      <p:ext uri="{BB962C8B-B14F-4D97-AF65-F5344CB8AC3E}">
        <p14:creationId xmlns:p14="http://schemas.microsoft.com/office/powerpoint/2010/main" val="3395832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93E04-5F34-5E4B-1DD2-EBF5526D6A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DC34E1-0B9F-6DE7-3148-B17AC9C4B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C1D4F-3F4C-0C61-F909-940E4A4F57A5}"/>
              </a:ext>
            </a:extLst>
          </p:cNvPr>
          <p:cNvSpPr>
            <a:spLocks noGrp="1"/>
          </p:cNvSpPr>
          <p:nvPr>
            <p:ph type="body" idx="1"/>
          </p:nvPr>
        </p:nvSpPr>
        <p:spPr/>
        <p:txBody>
          <a:bodyPr/>
          <a:lstStyle/>
          <a:p>
            <a:r>
              <a:rPr lang="nl-NL" dirty="0"/>
              <a:t>Nou, dat is eigenlijk heel simpel: je begint bij het begin.</a:t>
            </a:r>
          </a:p>
          <a:p>
            <a:endParaRPr lang="nl-NL" dirty="0"/>
          </a:p>
          <a:p>
            <a:r>
              <a:rPr lang="nl-NL" dirty="0"/>
              <a:t>Met de boekhouder kijken we altijd naar de Bruto en </a:t>
            </a:r>
            <a:r>
              <a:rPr lang="nl-NL" dirty="0" err="1"/>
              <a:t>Nettto</a:t>
            </a:r>
            <a:r>
              <a:rPr lang="nl-NL" dirty="0"/>
              <a:t> Marge. </a:t>
            </a:r>
          </a:p>
          <a:p>
            <a:endParaRPr lang="nl-NL" dirty="0"/>
          </a:p>
          <a:p>
            <a:r>
              <a:rPr lang="nl-NL" dirty="0"/>
              <a:t>Maar daar kun je op dat moment niks meer aan veranderen!</a:t>
            </a:r>
          </a:p>
          <a:p>
            <a:endParaRPr lang="nl-NL" dirty="0"/>
          </a:p>
          <a:p>
            <a:r>
              <a:rPr lang="nl-NL" dirty="0"/>
              <a:t>&lt;KLIK&gt;</a:t>
            </a:r>
          </a:p>
          <a:p>
            <a:endParaRPr lang="nl-NL" dirty="0"/>
          </a:p>
          <a:p>
            <a:r>
              <a:rPr lang="nl-NL" dirty="0"/>
              <a:t>De enige plek waar je écht grip krijg op je marge, is vóórdat je verkoopt.</a:t>
            </a:r>
          </a:p>
          <a:p>
            <a:endParaRPr lang="nl-NL" dirty="0"/>
          </a:p>
          <a:p>
            <a:r>
              <a:rPr lang="nl-NL" dirty="0"/>
              <a:t>Dus dan hebben we het over de </a:t>
            </a:r>
            <a:r>
              <a:rPr lang="nl-NL" dirty="0" err="1"/>
              <a:t>Voorcalculatorische</a:t>
            </a:r>
            <a:r>
              <a:rPr lang="nl-NL" dirty="0"/>
              <a:t> Marge.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&lt;KLIK&gt;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kans is </a:t>
            </a:r>
            <a:r>
              <a:rPr lang="nl-NL" dirty="0" err="1"/>
              <a:t>zééér</a:t>
            </a:r>
            <a:r>
              <a:rPr lang="nl-NL" dirty="0"/>
              <a:t> groot dat je op dit moment heel veel geld op tafel laat liggen, doordat je jezelf tekort doet in de Voorcalculatie.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als je dáár al de plank misslaat, dan heeft dat uiteraard meteen negatief effect op je Bruto en Netto Marge.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a:extLst>
              <a:ext uri="{FF2B5EF4-FFF2-40B4-BE49-F238E27FC236}">
                <a16:creationId xmlns:a16="http://schemas.microsoft.com/office/drawing/2014/main" id="{BC36F56E-9A9F-6FA2-1CC0-3C38266436DA}"/>
              </a:ext>
            </a:extLst>
          </p:cNvPr>
          <p:cNvSpPr>
            <a:spLocks noGrp="1"/>
          </p:cNvSpPr>
          <p:nvPr>
            <p:ph type="sldNum" sz="quarter" idx="5"/>
          </p:nvPr>
        </p:nvSpPr>
        <p:spPr/>
        <p:txBody>
          <a:bodyPr/>
          <a:lstStyle/>
          <a:p>
            <a:fld id="{905A9CBF-2D70-4222-9842-B3289CCE6A22}" type="slidenum">
              <a:rPr lang="LID4096" smtClean="0"/>
              <a:t>10</a:t>
            </a:fld>
            <a:endParaRPr lang="LID4096"/>
          </a:p>
        </p:txBody>
      </p:sp>
    </p:spTree>
    <p:extLst>
      <p:ext uri="{BB962C8B-B14F-4D97-AF65-F5344CB8AC3E}">
        <p14:creationId xmlns:p14="http://schemas.microsoft.com/office/powerpoint/2010/main" val="3964101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A35D8-F7B4-55AF-D7F3-8BF7406F1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26431-A142-1F74-4ECA-D59CF16C2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BB4B1-C55D-59EA-D773-C59999FB75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Als dat zo belangrijk is, waarom stuurt dan bijna niemand op zijn voor-</a:t>
            </a:r>
            <a:r>
              <a:rPr lang="nl-NL" dirty="0" err="1"/>
              <a:t>calculatorische</a:t>
            </a:r>
            <a:r>
              <a:rPr lang="nl-NL" dirty="0"/>
              <a:t> marge?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Nou dat is namelijk niet zo eenvoudig.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 koopt vele verschillende partijen. Misschien wel bij verschillende leveranciers. Náást de producten komen er vaak nog extra kosten bij, zoals commissie, service heffing, transactiekosten, fustkosten. </a:t>
            </a:r>
          </a:p>
        </p:txBody>
      </p:sp>
      <p:sp>
        <p:nvSpPr>
          <p:cNvPr id="4" name="Slide Number Placeholder 3">
            <a:extLst>
              <a:ext uri="{FF2B5EF4-FFF2-40B4-BE49-F238E27FC236}">
                <a16:creationId xmlns:a16="http://schemas.microsoft.com/office/drawing/2014/main" id="{CF24021E-DFA9-CC23-DA0D-AE86335058E6}"/>
              </a:ext>
            </a:extLst>
          </p:cNvPr>
          <p:cNvSpPr>
            <a:spLocks noGrp="1"/>
          </p:cNvSpPr>
          <p:nvPr>
            <p:ph type="sldNum" sz="quarter" idx="5"/>
          </p:nvPr>
        </p:nvSpPr>
        <p:spPr/>
        <p:txBody>
          <a:bodyPr/>
          <a:lstStyle/>
          <a:p>
            <a:fld id="{905A9CBF-2D70-4222-9842-B3289CCE6A22}" type="slidenum">
              <a:rPr lang="LID4096" smtClean="0"/>
              <a:t>11</a:t>
            </a:fld>
            <a:endParaRPr lang="LID4096"/>
          </a:p>
        </p:txBody>
      </p:sp>
    </p:spTree>
    <p:extLst>
      <p:ext uri="{BB962C8B-B14F-4D97-AF65-F5344CB8AC3E}">
        <p14:creationId xmlns:p14="http://schemas.microsoft.com/office/powerpoint/2010/main" val="3143438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3E36-5703-3A2E-69C7-4B0D5C092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7E575-67C6-D9E0-37B1-A2B5A14418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FC6935-DC52-1E9B-72E9-78FEF7E6E3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Dan voor jouw verkoopprijs moet je nog rekening houden met BTW, prijs per bos of per steel, en ook nog even mooi afronden zodat het niet te moeilijk wordt voor het personeel.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Als je met al die factoren rekening wilt houden en voor elke partij uit moet gaan rekenen wat je exacte marge is, ja, dat is gewoon niet te doen, dan ben je elke keer dat je inkoopt een paar uur bezig met het optimaliseren van je verkoopprijzen. </a:t>
            </a:r>
          </a:p>
        </p:txBody>
      </p:sp>
      <p:sp>
        <p:nvSpPr>
          <p:cNvPr id="4" name="Slide Number Placeholder 3">
            <a:extLst>
              <a:ext uri="{FF2B5EF4-FFF2-40B4-BE49-F238E27FC236}">
                <a16:creationId xmlns:a16="http://schemas.microsoft.com/office/drawing/2014/main" id="{4DC12591-0D0E-1985-3225-8C80ACC064E4}"/>
              </a:ext>
            </a:extLst>
          </p:cNvPr>
          <p:cNvSpPr>
            <a:spLocks noGrp="1"/>
          </p:cNvSpPr>
          <p:nvPr>
            <p:ph type="sldNum" sz="quarter" idx="5"/>
          </p:nvPr>
        </p:nvSpPr>
        <p:spPr/>
        <p:txBody>
          <a:bodyPr/>
          <a:lstStyle/>
          <a:p>
            <a:fld id="{905A9CBF-2D70-4222-9842-B3289CCE6A22}" type="slidenum">
              <a:rPr lang="LID4096" smtClean="0"/>
              <a:t>12</a:t>
            </a:fld>
            <a:endParaRPr lang="LID4096"/>
          </a:p>
        </p:txBody>
      </p:sp>
    </p:spTree>
    <p:extLst>
      <p:ext uri="{BB962C8B-B14F-4D97-AF65-F5344CB8AC3E}">
        <p14:creationId xmlns:p14="http://schemas.microsoft.com/office/powerpoint/2010/main" val="1419381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93E1A-7AD1-B8F9-3A8D-1BA5163C5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F341D-56CB-79F1-2485-F906BACDB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237258-EAF0-C5AF-3A60-860CA99763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dus wat doen we: we bepalen de verkoopprijs op basis van snel hoofdrekenen, ervaring en vooral op goed gevoel.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Vervolgens verwerken we dat in een </a:t>
            </a:r>
            <a:r>
              <a:rPr lang="nl-NL" dirty="0" err="1"/>
              <a:t>Excelletje</a:t>
            </a:r>
            <a:r>
              <a:rPr lang="nl-NL" dirty="0"/>
              <a:t> of ouderwets met pen en papier.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dan denk je: dat moet toch makkelijker en professioneler kunnen?</a:t>
            </a:r>
          </a:p>
        </p:txBody>
      </p:sp>
      <p:sp>
        <p:nvSpPr>
          <p:cNvPr id="4" name="Slide Number Placeholder 3">
            <a:extLst>
              <a:ext uri="{FF2B5EF4-FFF2-40B4-BE49-F238E27FC236}">
                <a16:creationId xmlns:a16="http://schemas.microsoft.com/office/drawing/2014/main" id="{276A6F43-7430-A54E-DCCB-A2DA74E87641}"/>
              </a:ext>
            </a:extLst>
          </p:cNvPr>
          <p:cNvSpPr>
            <a:spLocks noGrp="1"/>
          </p:cNvSpPr>
          <p:nvPr>
            <p:ph type="sldNum" sz="quarter" idx="5"/>
          </p:nvPr>
        </p:nvSpPr>
        <p:spPr/>
        <p:txBody>
          <a:bodyPr/>
          <a:lstStyle/>
          <a:p>
            <a:fld id="{905A9CBF-2D70-4222-9842-B3289CCE6A22}" type="slidenum">
              <a:rPr lang="LID4096" smtClean="0"/>
              <a:t>13</a:t>
            </a:fld>
            <a:endParaRPr lang="LID4096"/>
          </a:p>
        </p:txBody>
      </p:sp>
    </p:spTree>
    <p:extLst>
      <p:ext uri="{BB962C8B-B14F-4D97-AF65-F5344CB8AC3E}">
        <p14:creationId xmlns:p14="http://schemas.microsoft.com/office/powerpoint/2010/main" val="3685529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3F3E4-899A-1812-22B8-752631901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18793-1690-728E-326F-8CF79C7156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1C07E6-60A6-B790-3C91-BA14ECBD4B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daarom hebben wij </a:t>
            </a:r>
            <a:r>
              <a:rPr lang="nl-NL" dirty="0" err="1"/>
              <a:t>Floral</a:t>
            </a:r>
            <a:r>
              <a:rPr lang="nl-NL" dirty="0"/>
              <a:t> Profit ontwikkeld…een app waarmee jij op een professionele en makkelijke manier je prijslijst kunt maken en direct weet hoe je er qua marge voor staat</a:t>
            </a:r>
          </a:p>
        </p:txBody>
      </p:sp>
      <p:sp>
        <p:nvSpPr>
          <p:cNvPr id="4" name="Slide Number Placeholder 3">
            <a:extLst>
              <a:ext uri="{FF2B5EF4-FFF2-40B4-BE49-F238E27FC236}">
                <a16:creationId xmlns:a16="http://schemas.microsoft.com/office/drawing/2014/main" id="{5D76203D-FDF1-4785-0605-5A4915006BD4}"/>
              </a:ext>
            </a:extLst>
          </p:cNvPr>
          <p:cNvSpPr>
            <a:spLocks noGrp="1"/>
          </p:cNvSpPr>
          <p:nvPr>
            <p:ph type="sldNum" sz="quarter" idx="5"/>
          </p:nvPr>
        </p:nvSpPr>
        <p:spPr/>
        <p:txBody>
          <a:bodyPr/>
          <a:lstStyle/>
          <a:p>
            <a:fld id="{905A9CBF-2D70-4222-9842-B3289CCE6A22}" type="slidenum">
              <a:rPr lang="LID4096" smtClean="0"/>
              <a:t>14</a:t>
            </a:fld>
            <a:endParaRPr lang="LID4096"/>
          </a:p>
        </p:txBody>
      </p:sp>
    </p:spTree>
    <p:extLst>
      <p:ext uri="{BB962C8B-B14F-4D97-AF65-F5344CB8AC3E}">
        <p14:creationId xmlns:p14="http://schemas.microsoft.com/office/powerpoint/2010/main" val="787305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18EA7-F1F5-7FC3-3A4A-21619882B2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31A55-5261-FBD5-224B-C1A7BD50A6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DE719C-FBA0-8DC8-384E-C9D3157CB6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Dit systeem werkt in 3 stappen: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Stap 1: deze gaat volledig automatisch, hoef je niks voor te doen. ALLE partijen worden automatisch ingelezen en voor elke partij berekent het systeem de werkelijke kostprijs per steel of per potje. Dus als jij ‘s morgens om 2 over 6 een fust Red Naomi koopt, staat ie om 3 over 6 in het systeem. Alle partijen worden ingelezen, dus </a:t>
            </a:r>
            <a:r>
              <a:rPr lang="nl-NL" dirty="0" err="1"/>
              <a:t>Plantion</a:t>
            </a:r>
            <a:r>
              <a:rPr lang="nl-NL" dirty="0"/>
              <a:t>, Flora Holland, maar ook Goedegebuure of Zalam of welke andere groothandel dan 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Stap 2: dit kost je 5min per dag. Hier ga je de ingekochte partijen koppelen aan jouw prijslijst. Hierbij zie je meteen de marge die op elke partij maakt en de totale marge die je die dag maakt. Dit is ook het moment waarop je je prijzen eventueel kunt aanpassen en dan wordt je marge direct weer bijgewerkt.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Stap 3: als je klaar bent met koppelen kun je met één druk op de knop de prijslijst printen of meteen als PDF naar de winkels mailen.</a:t>
            </a:r>
          </a:p>
        </p:txBody>
      </p:sp>
      <p:sp>
        <p:nvSpPr>
          <p:cNvPr id="4" name="Slide Number Placeholder 3">
            <a:extLst>
              <a:ext uri="{FF2B5EF4-FFF2-40B4-BE49-F238E27FC236}">
                <a16:creationId xmlns:a16="http://schemas.microsoft.com/office/drawing/2014/main" id="{B090D2C4-442A-04CB-613F-8FFDFE27085E}"/>
              </a:ext>
            </a:extLst>
          </p:cNvPr>
          <p:cNvSpPr>
            <a:spLocks noGrp="1"/>
          </p:cNvSpPr>
          <p:nvPr>
            <p:ph type="sldNum" sz="quarter" idx="5"/>
          </p:nvPr>
        </p:nvSpPr>
        <p:spPr/>
        <p:txBody>
          <a:bodyPr/>
          <a:lstStyle/>
          <a:p>
            <a:fld id="{905A9CBF-2D70-4222-9842-B3289CCE6A22}" type="slidenum">
              <a:rPr lang="LID4096" smtClean="0"/>
              <a:t>15</a:t>
            </a:fld>
            <a:endParaRPr lang="LID4096"/>
          </a:p>
        </p:txBody>
      </p:sp>
    </p:spTree>
    <p:extLst>
      <p:ext uri="{BB962C8B-B14F-4D97-AF65-F5344CB8AC3E}">
        <p14:creationId xmlns:p14="http://schemas.microsoft.com/office/powerpoint/2010/main" val="4118934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51EA6-2CBA-2514-D8C7-D882C04F7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BCE39-1F1C-0B78-85C5-456E8D21F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E28E4-95CB-EFEB-3D81-6715E76D7B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van de belangrijkste onderdelen van het systeem is het automatisch berekenen van de daadwerkelijke kostprijs per steel of per pot.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dit voorbeeld zie je dat ik op de klok heb gedrukt voor 69 cent en dan komt er Transactiekosten, </a:t>
            </a:r>
            <a:r>
              <a:rPr lang="nl-NL" dirty="0" err="1"/>
              <a:t>ServiceHeffing</a:t>
            </a:r>
            <a:r>
              <a:rPr lang="nl-NL" dirty="0"/>
              <a:t> en Fustkosten bij en is m’n </a:t>
            </a:r>
            <a:r>
              <a:rPr lang="nl-NL" dirty="0" err="1"/>
              <a:t>InclusiefPrijs</a:t>
            </a:r>
            <a:r>
              <a:rPr lang="nl-NL" dirty="0"/>
              <a:t> dus bijna 73 cent. (of denk aan commissie als je bij groothandel inkoopt)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Dan denk je misschien “ach, dat is maar 4cent”, maar als je 20.000 stelen per jaar koopt heb je het over 800 euro. En dan hebben we het alleen over </a:t>
            </a:r>
            <a:r>
              <a:rPr lang="nl-NL" dirty="0" err="1"/>
              <a:t>Celosia</a:t>
            </a:r>
            <a:r>
              <a:rPr lang="nl-NL"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Ik hoef jullie dus niet uit te leggen dat het op jaarbasis om duizenden euro’s gaat, dus het is enorm belangrijk dat je rekening houdt met deze kosten als je je voorcalculatie maakt. </a:t>
            </a:r>
          </a:p>
        </p:txBody>
      </p:sp>
      <p:sp>
        <p:nvSpPr>
          <p:cNvPr id="4" name="Slide Number Placeholder 3">
            <a:extLst>
              <a:ext uri="{FF2B5EF4-FFF2-40B4-BE49-F238E27FC236}">
                <a16:creationId xmlns:a16="http://schemas.microsoft.com/office/drawing/2014/main" id="{266D2371-9216-CB52-E92C-D96C21D171F0}"/>
              </a:ext>
            </a:extLst>
          </p:cNvPr>
          <p:cNvSpPr>
            <a:spLocks noGrp="1"/>
          </p:cNvSpPr>
          <p:nvPr>
            <p:ph type="sldNum" sz="quarter" idx="5"/>
          </p:nvPr>
        </p:nvSpPr>
        <p:spPr/>
        <p:txBody>
          <a:bodyPr/>
          <a:lstStyle/>
          <a:p>
            <a:fld id="{905A9CBF-2D70-4222-9842-B3289CCE6A22}" type="slidenum">
              <a:rPr lang="LID4096" smtClean="0"/>
              <a:t>16</a:t>
            </a:fld>
            <a:endParaRPr lang="LID4096"/>
          </a:p>
        </p:txBody>
      </p:sp>
    </p:spTree>
    <p:extLst>
      <p:ext uri="{BB962C8B-B14F-4D97-AF65-F5344CB8AC3E}">
        <p14:creationId xmlns:p14="http://schemas.microsoft.com/office/powerpoint/2010/main" val="687478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7C3AD-7098-1761-3EE7-3DD8A9099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5DEF3-6CEB-8C87-C890-1AA3E56A3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CD788-D62D-0633-F2F6-3EBA7B1574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 krijgt nu een korte video 1,5min te zien, waarin wordt uitgelegd hoe het systeem in de praktijk werkt. </a:t>
            </a:r>
          </a:p>
        </p:txBody>
      </p:sp>
      <p:sp>
        <p:nvSpPr>
          <p:cNvPr id="4" name="Slide Number Placeholder 3">
            <a:extLst>
              <a:ext uri="{FF2B5EF4-FFF2-40B4-BE49-F238E27FC236}">
                <a16:creationId xmlns:a16="http://schemas.microsoft.com/office/drawing/2014/main" id="{2BBF3F70-F79D-1DBF-E229-BAF6B0CE1540}"/>
              </a:ext>
            </a:extLst>
          </p:cNvPr>
          <p:cNvSpPr>
            <a:spLocks noGrp="1"/>
          </p:cNvSpPr>
          <p:nvPr>
            <p:ph type="sldNum" sz="quarter" idx="5"/>
          </p:nvPr>
        </p:nvSpPr>
        <p:spPr/>
        <p:txBody>
          <a:bodyPr/>
          <a:lstStyle/>
          <a:p>
            <a:fld id="{905A9CBF-2D70-4222-9842-B3289CCE6A22}" type="slidenum">
              <a:rPr lang="LID4096" smtClean="0"/>
              <a:t>17</a:t>
            </a:fld>
            <a:endParaRPr lang="LID4096"/>
          </a:p>
        </p:txBody>
      </p:sp>
    </p:spTree>
    <p:extLst>
      <p:ext uri="{BB962C8B-B14F-4D97-AF65-F5344CB8AC3E}">
        <p14:creationId xmlns:p14="http://schemas.microsoft.com/office/powerpoint/2010/main" val="2419721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7C3AD-7098-1761-3EE7-3DD8A9099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5DEF3-6CEB-8C87-C890-1AA3E56A3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CD788-D62D-0633-F2F6-3EBA7B1574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DAT…dames en heren….is dus MARGE GESTUURDE PRIJS OPTIMALISATIE. Jij houdt zelf volledig de touwtjes in handen en je wordt </a:t>
            </a:r>
            <a:r>
              <a:rPr lang="nl-NL" dirty="0" err="1"/>
              <a:t>realtime</a:t>
            </a:r>
            <a:r>
              <a:rPr lang="nl-NL" dirty="0"/>
              <a:t> ondersteunt door een intelligent systeem wat voor jou de berekeningen doet, zodat jij jouw hersenkracht weer voor andere dingen kunt gebruiken. </a:t>
            </a:r>
          </a:p>
        </p:txBody>
      </p:sp>
      <p:sp>
        <p:nvSpPr>
          <p:cNvPr id="4" name="Slide Number Placeholder 3">
            <a:extLst>
              <a:ext uri="{FF2B5EF4-FFF2-40B4-BE49-F238E27FC236}">
                <a16:creationId xmlns:a16="http://schemas.microsoft.com/office/drawing/2014/main" id="{2BBF3F70-F79D-1DBF-E229-BAF6B0CE1540}"/>
              </a:ext>
            </a:extLst>
          </p:cNvPr>
          <p:cNvSpPr>
            <a:spLocks noGrp="1"/>
          </p:cNvSpPr>
          <p:nvPr>
            <p:ph type="sldNum" sz="quarter" idx="5"/>
          </p:nvPr>
        </p:nvSpPr>
        <p:spPr/>
        <p:txBody>
          <a:bodyPr/>
          <a:lstStyle/>
          <a:p>
            <a:fld id="{905A9CBF-2D70-4222-9842-B3289CCE6A22}" type="slidenum">
              <a:rPr lang="LID4096" smtClean="0"/>
              <a:t>18</a:t>
            </a:fld>
            <a:endParaRPr lang="LID4096"/>
          </a:p>
        </p:txBody>
      </p:sp>
    </p:spTree>
    <p:extLst>
      <p:ext uri="{BB962C8B-B14F-4D97-AF65-F5344CB8AC3E}">
        <p14:creationId xmlns:p14="http://schemas.microsoft.com/office/powerpoint/2010/main" val="2846107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4DE61-BD82-915B-2D0D-A332444D8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A831E-37E8-8D23-D8BD-9CEE24F25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EF9DC-45FA-9760-7D31-20AE5DA644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is echt een heerlijk gevoel als jij, vóórdat je handel in de winkel staat, al exact weet wat je marge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ook je personeel zal je dankbaar zijn. Als zij de prijslijst ruim op tijd krijgen, op een gestandaardiseerde manier. Niet meer 5x per dag “Hey Henk, wat moet ik voor die nieuwe Anjers rekenen?”, omdat JIJ ze niet op de prijslijst hebt gezet…of omdat jíj UBERHAUPT de prijslijst nog niet hebt gemaakt, terwijl je handel al verkocht wordt.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a:extLst>
              <a:ext uri="{FF2B5EF4-FFF2-40B4-BE49-F238E27FC236}">
                <a16:creationId xmlns:a16="http://schemas.microsoft.com/office/drawing/2014/main" id="{3959E6FA-AEAF-A870-29E4-3186346284DD}"/>
              </a:ext>
            </a:extLst>
          </p:cNvPr>
          <p:cNvSpPr>
            <a:spLocks noGrp="1"/>
          </p:cNvSpPr>
          <p:nvPr>
            <p:ph type="sldNum" sz="quarter" idx="5"/>
          </p:nvPr>
        </p:nvSpPr>
        <p:spPr/>
        <p:txBody>
          <a:bodyPr/>
          <a:lstStyle/>
          <a:p>
            <a:fld id="{905A9CBF-2D70-4222-9842-B3289CCE6A22}" type="slidenum">
              <a:rPr lang="LID4096" smtClean="0"/>
              <a:t>19</a:t>
            </a:fld>
            <a:endParaRPr lang="LID4096"/>
          </a:p>
        </p:txBody>
      </p:sp>
    </p:spTree>
    <p:extLst>
      <p:ext uri="{BB962C8B-B14F-4D97-AF65-F5344CB8AC3E}">
        <p14:creationId xmlns:p14="http://schemas.microsoft.com/office/powerpoint/2010/main" val="375950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Je ziet het steeds vaker terugkomen in het nieuws en in de vakbladen …..een hoop bloemisten zitten momenteel in de hoek waar de klappen vallen. De kosten zijn enorm gestegen en die krijg je niet voor 100% doorberekend naar de consument. </a:t>
            </a:r>
          </a:p>
          <a:p>
            <a:endParaRPr lang="nl-NL" dirty="0"/>
          </a:p>
          <a:p>
            <a:r>
              <a:rPr lang="nl-NL" dirty="0"/>
              <a:t>Dus dat betekent dat je elke dag keihard werkt, lange dagen, je stopt je ziel en zaligheid erin…maar uiteindelijk blijft er onder aan de streep te weinig over om echt te kunnen groeien met je bedrijf. </a:t>
            </a:r>
          </a:p>
          <a:p>
            <a:endParaRPr lang="nl-NL" dirty="0"/>
          </a:p>
          <a:p>
            <a:r>
              <a:rPr lang="nl-NL" dirty="0"/>
              <a:t>Sterker nog, volgens mij zijn er best een hoop bloemisten die helemaal niet bezig zijn met “groeien”, maar vooral bezig zijn met “hun hoofd boven water houden”.</a:t>
            </a:r>
          </a:p>
          <a:p>
            <a:endParaRPr lang="nl-NL" dirty="0"/>
          </a:p>
          <a:p>
            <a:r>
              <a:rPr lang="nl-NL" dirty="0"/>
              <a:t>Dat is natuurlijk een moeilijke en heel frustrerende positie, en daar willen we iets aan doen. </a:t>
            </a:r>
          </a:p>
        </p:txBody>
      </p:sp>
      <p:sp>
        <p:nvSpPr>
          <p:cNvPr id="4" name="Slide Number Placeholder 3"/>
          <p:cNvSpPr>
            <a:spLocks noGrp="1"/>
          </p:cNvSpPr>
          <p:nvPr>
            <p:ph type="sldNum" sz="quarter" idx="5"/>
          </p:nvPr>
        </p:nvSpPr>
        <p:spPr/>
        <p:txBody>
          <a:bodyPr/>
          <a:lstStyle/>
          <a:p>
            <a:fld id="{905A9CBF-2D70-4222-9842-B3289CCE6A22}" type="slidenum">
              <a:rPr lang="LID4096" smtClean="0"/>
              <a:t>2</a:t>
            </a:fld>
            <a:endParaRPr lang="LID4096"/>
          </a:p>
        </p:txBody>
      </p:sp>
    </p:spTree>
    <p:extLst>
      <p:ext uri="{BB962C8B-B14F-4D97-AF65-F5344CB8AC3E}">
        <p14:creationId xmlns:p14="http://schemas.microsoft.com/office/powerpoint/2010/main" val="3358761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9B8F6-E33B-3D97-E617-F0E4E2A49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7DA4B-78B8-D313-F365-7BC3D070CC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0B358C-4970-72BF-23D5-F393752F43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 diegene die denken: JA, hier zie ik wel toegevoegde waarde in voor mijn bedrijf….hier wil ik graag mee aan de slag……dit zijn de kosten.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 kunt jezelf vastleggen voor een Jaar, dan betaal je 49euro per maand. Als je dat nog niet aandurft, hebben we een maandelijks opzegbaar abonnement en dan betaal je 59p/m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a:extLst>
              <a:ext uri="{FF2B5EF4-FFF2-40B4-BE49-F238E27FC236}">
                <a16:creationId xmlns:a16="http://schemas.microsoft.com/office/drawing/2014/main" id="{3CDC1352-37EC-DF6D-49BF-1FB5949493CD}"/>
              </a:ext>
            </a:extLst>
          </p:cNvPr>
          <p:cNvSpPr>
            <a:spLocks noGrp="1"/>
          </p:cNvSpPr>
          <p:nvPr>
            <p:ph type="sldNum" sz="quarter" idx="5"/>
          </p:nvPr>
        </p:nvSpPr>
        <p:spPr/>
        <p:txBody>
          <a:bodyPr/>
          <a:lstStyle/>
          <a:p>
            <a:fld id="{905A9CBF-2D70-4222-9842-B3289CCE6A22}" type="slidenum">
              <a:rPr lang="LID4096" smtClean="0"/>
              <a:t>20</a:t>
            </a:fld>
            <a:endParaRPr lang="LID4096"/>
          </a:p>
        </p:txBody>
      </p:sp>
    </p:spTree>
    <p:extLst>
      <p:ext uri="{BB962C8B-B14F-4D97-AF65-F5344CB8AC3E}">
        <p14:creationId xmlns:p14="http://schemas.microsoft.com/office/powerpoint/2010/main" val="2781023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D257D-CB6A-252E-E244-0E929C71D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F54CE-8A88-6C10-F1A4-ED0D53CC2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BB293C-55E6-9FE4-FCBB-771692ADB4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 degene die lid zijn van het VBW, je kunt 300euro van je ondernemingsbudget inzetten voor </a:t>
            </a:r>
            <a:r>
              <a:rPr lang="nl-NL" dirty="0" err="1"/>
              <a:t>Floral</a:t>
            </a:r>
            <a:r>
              <a:rPr lang="nl-NL" dirty="0"/>
              <a:t> Profit. Met andere woorden, je krijgt de ongeveer de helft van je </a:t>
            </a:r>
            <a:r>
              <a:rPr lang="nl-NL" dirty="0" err="1"/>
              <a:t>abonnements</a:t>
            </a:r>
            <a:r>
              <a:rPr lang="nl-NL" dirty="0"/>
              <a:t> kosten terug van het VBW.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Als je nu nog steeds denkt: allemaal leuk en aardig, je hebt het over marge verbeteren, maar ik krijg weer paar tientjes per maand aan kosten erbij. Dan zie je waarschijnlijk nog niet voldoende wat een enorme impact marge verbetering heeft. Die kosten ga je met dit systeem geheid terugverdienen.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a:extLst>
              <a:ext uri="{FF2B5EF4-FFF2-40B4-BE49-F238E27FC236}">
                <a16:creationId xmlns:a16="http://schemas.microsoft.com/office/drawing/2014/main" id="{94049474-242B-2CF3-F0C2-F8868078F95D}"/>
              </a:ext>
            </a:extLst>
          </p:cNvPr>
          <p:cNvSpPr>
            <a:spLocks noGrp="1"/>
          </p:cNvSpPr>
          <p:nvPr>
            <p:ph type="sldNum" sz="quarter" idx="5"/>
          </p:nvPr>
        </p:nvSpPr>
        <p:spPr/>
        <p:txBody>
          <a:bodyPr/>
          <a:lstStyle/>
          <a:p>
            <a:fld id="{905A9CBF-2D70-4222-9842-B3289CCE6A22}" type="slidenum">
              <a:rPr lang="LID4096" smtClean="0"/>
              <a:t>21</a:t>
            </a:fld>
            <a:endParaRPr lang="LID4096"/>
          </a:p>
        </p:txBody>
      </p:sp>
    </p:spTree>
    <p:extLst>
      <p:ext uri="{BB962C8B-B14F-4D97-AF65-F5344CB8AC3E}">
        <p14:creationId xmlns:p14="http://schemas.microsoft.com/office/powerpoint/2010/main" val="1782744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32E9E-17BC-1CEA-358B-F7F7CE597A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BFCF64-83DB-B71A-3792-F339F030DF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FA281-92C0-9499-68F0-0B387A11AF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Kijk maar voor jezelf in welke schaal je ongeveer zit. Als jij 10.000 euro per maand inkoopt, oftewel 120.000 per jaar  en je verbetert jouw marge van 60 naar 61 procent, dan heb je het al over bijna 7.700 euro méer marge.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Maar de kans is heel groot dat je…door in je voorcalculatie echt bewust te gaan sturen op marge…dat je nog veel betere resultaten behaald en dan heb je het helemaal over duizenden euro’s aan extra marge op jaarbasis. </a:t>
            </a:r>
          </a:p>
        </p:txBody>
      </p:sp>
      <p:sp>
        <p:nvSpPr>
          <p:cNvPr id="4" name="Slide Number Placeholder 3">
            <a:extLst>
              <a:ext uri="{FF2B5EF4-FFF2-40B4-BE49-F238E27FC236}">
                <a16:creationId xmlns:a16="http://schemas.microsoft.com/office/drawing/2014/main" id="{D8D00391-7294-D9B6-46FA-F5F591E700B5}"/>
              </a:ext>
            </a:extLst>
          </p:cNvPr>
          <p:cNvSpPr>
            <a:spLocks noGrp="1"/>
          </p:cNvSpPr>
          <p:nvPr>
            <p:ph type="sldNum" sz="quarter" idx="5"/>
          </p:nvPr>
        </p:nvSpPr>
        <p:spPr/>
        <p:txBody>
          <a:bodyPr/>
          <a:lstStyle/>
          <a:p>
            <a:fld id="{905A9CBF-2D70-4222-9842-B3289CCE6A22}" type="slidenum">
              <a:rPr lang="LID4096" smtClean="0"/>
              <a:t>22</a:t>
            </a:fld>
            <a:endParaRPr lang="LID4096"/>
          </a:p>
        </p:txBody>
      </p:sp>
    </p:spTree>
    <p:extLst>
      <p:ext uri="{BB962C8B-B14F-4D97-AF65-F5344CB8AC3E}">
        <p14:creationId xmlns:p14="http://schemas.microsoft.com/office/powerpoint/2010/main" val="3428459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8BF91-A4F2-DD91-E7C0-211F67750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BCC7FD-3745-5A64-8F72-628112D2B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C91C00-BB36-83F7-0512-3F19E6A968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Dus daarom zie je hier wat overzichtelijker voor een bloemist die 10.000 per maand inkoopt, dus 120.000 per jaar.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Als die meer gaat sturen op marge en in plaats van 60% z’n marge naar 61% brengt, dan heb je het op jaarbasis over 7700 euro!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het mooiste van alles is, dit is gratis op te rapen geld….voor jou! Je klant merkt hier niks van, je personeel merkt hier niks van. Dat is echt heel belangrijk dat dat duidelijk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Sommige bloemisten denken: “Als ik mijn marge wil verhogen, moet ik mijn prijzen verhogen. En als ik mijn prijzen verhoog, jaag ik klanten weg”. Maar dat klopt niet! Je bepaalt nog steeds zelf je prijzen. Het gaat erom dat je de </a:t>
            </a:r>
            <a:r>
              <a:rPr lang="nl-NL" b="0" dirty="0"/>
              <a:t>marge in het totaalbeeld optimaliseert </a:t>
            </a:r>
            <a:r>
              <a:rPr lang="nl-NL" dirty="0"/>
              <a:t>– niet dat je zomaar alles duurder maakt. Je gaat bewuster sturen, zodat je gemiddeld op je gewenste marge uitkomt, zonder je klanten af te schrikken."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enige die het weet ben jij en doordat jij nu constant grip hebt op je marge, kun je hier mee gaan spelen. En geloof me, dan ga je het zelfs leuk vinden om er zo mee bezig te zijn.</a:t>
            </a:r>
          </a:p>
        </p:txBody>
      </p:sp>
      <p:sp>
        <p:nvSpPr>
          <p:cNvPr id="4" name="Slide Number Placeholder 3">
            <a:extLst>
              <a:ext uri="{FF2B5EF4-FFF2-40B4-BE49-F238E27FC236}">
                <a16:creationId xmlns:a16="http://schemas.microsoft.com/office/drawing/2014/main" id="{3F53D0FD-4F91-69EF-7653-BD3CCC718C79}"/>
              </a:ext>
            </a:extLst>
          </p:cNvPr>
          <p:cNvSpPr>
            <a:spLocks noGrp="1"/>
          </p:cNvSpPr>
          <p:nvPr>
            <p:ph type="sldNum" sz="quarter" idx="5"/>
          </p:nvPr>
        </p:nvSpPr>
        <p:spPr/>
        <p:txBody>
          <a:bodyPr/>
          <a:lstStyle/>
          <a:p>
            <a:fld id="{905A9CBF-2D70-4222-9842-B3289CCE6A22}" type="slidenum">
              <a:rPr lang="LID4096" smtClean="0"/>
              <a:t>23</a:t>
            </a:fld>
            <a:endParaRPr lang="LID4096"/>
          </a:p>
        </p:txBody>
      </p:sp>
    </p:spTree>
    <p:extLst>
      <p:ext uri="{BB962C8B-B14F-4D97-AF65-F5344CB8AC3E}">
        <p14:creationId xmlns:p14="http://schemas.microsoft.com/office/powerpoint/2010/main" val="762864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40E5E-F8AE-5BB9-5C9C-0A3CF5AFB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12417-A8CF-6DF8-6B90-EBC08334F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9640CF-6DC4-A837-63C9-8EEAD24D4A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Laten we even door een aantal twijfels heen gaan die ik vaak hoor als ik een bloemist voor het eerst spreek.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Ik werk met vaste prijzen!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Dat snap ik en is ook slim, want dat maakt het voor je personeel makkelijker. Sowieso heb je geen vaste prijzen voor ALLE producten. Vaak bedoelt men dat ze bijvoorbeeld een witte roos het hele jaar rond voor 2,00 verkopen……en terwijl ze me dat vertellen, zeggen ze er nog even bij “behalve in de zomer, dan is ie 1,50”.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Bloemisten die met </a:t>
            </a:r>
            <a:r>
              <a:rPr lang="nl-NL" dirty="0" err="1"/>
              <a:t>Floral</a:t>
            </a:r>
            <a:r>
              <a:rPr lang="nl-NL" dirty="0"/>
              <a:t> Profit werken, die werken ook met vaste prijzen, die zitten echt niet elke dag de prijs van de gerbera’s aan te passen. Maar ze houden wel constant de vinger aan de pols. Ze hebben constant zich op de marges, zowel totaalbeeld als op product niveau. Dus als zij zien dat de marge op een bepaald product steevast te laag is….dan passen ze hun vaste prijs aan naar een nieuwe, betere vaste prijs. Waarom zou je daarmee wachten tot het jaar afgelopen is…..of je personeel nou moet wennen een de nieuwe prijs in september of in januari….dat maakt toch niks uit?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Ik ben niet handig met techniek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Dat is geen excuus. Als je kunt </a:t>
            </a:r>
            <a:r>
              <a:rPr lang="nl-NL" dirty="0" err="1"/>
              <a:t>WhatsAppen</a:t>
            </a:r>
            <a:r>
              <a:rPr lang="nl-NL" dirty="0"/>
              <a:t>, kun je dit ook. Het systeem is echt heel makkelijk in gebruik. En daarnaast, de huidige gebruikers zijn bloemisten, geen IT-</a:t>
            </a:r>
            <a:r>
              <a:rPr lang="nl-NL" dirty="0" err="1"/>
              <a:t>ers</a:t>
            </a:r>
            <a:r>
              <a:rPr lang="nl-NL" dirty="0"/>
              <a:t>. Ze gebruiken </a:t>
            </a:r>
            <a:r>
              <a:rPr lang="nl-NL" dirty="0" err="1"/>
              <a:t>Floral</a:t>
            </a:r>
            <a:r>
              <a:rPr lang="nl-NL" dirty="0"/>
              <a:t> Profit niet omdat ze per se voorop willen lopen met de nieuwste technische snufjes, maar simpelweg omdat het ze tijd en geld oplevert.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Joh maar het gaat toch goed? Onze bruto marge is altijd ongeveer hetzelfde</a:t>
            </a:r>
          </a:p>
          <a:p>
            <a:pPr>
              <a:buNone/>
            </a:pPr>
            <a:r>
              <a:rPr lang="nl-NL" dirty="0"/>
              <a:t>Kijk, zoals ik eerder al zei, weet je niet wáár je marge écht vandaan komt. Is het je prijsstrategie die werkt, of had je gewoon een goed seizoen?</a:t>
            </a:r>
          </a:p>
          <a:p>
            <a:pPr>
              <a:buNone/>
            </a:pPr>
            <a:endParaRPr lang="nl-NL" dirty="0"/>
          </a:p>
          <a:p>
            <a:r>
              <a:rPr lang="nl-NL" dirty="0" err="1"/>
              <a:t>Floral</a:t>
            </a:r>
            <a:r>
              <a:rPr lang="nl-NL" dirty="0"/>
              <a:t> Profit geeft je wél inzicht in dit stuk. Het laat je zien of je prijs-marge beleid op zichzelf goed is, los van alles waar je geen invloed op hebt. En zodra je dát onder controle hebt, kun je gaan focussen op andere factoren die je bruto marge verder verbeteren.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a:t>
            </a:r>
          </a:p>
        </p:txBody>
      </p:sp>
      <p:sp>
        <p:nvSpPr>
          <p:cNvPr id="4" name="Slide Number Placeholder 3">
            <a:extLst>
              <a:ext uri="{FF2B5EF4-FFF2-40B4-BE49-F238E27FC236}">
                <a16:creationId xmlns:a16="http://schemas.microsoft.com/office/drawing/2014/main" id="{23053750-B373-8A14-FA5A-F8108A420428}"/>
              </a:ext>
            </a:extLst>
          </p:cNvPr>
          <p:cNvSpPr>
            <a:spLocks noGrp="1"/>
          </p:cNvSpPr>
          <p:nvPr>
            <p:ph type="sldNum" sz="quarter" idx="5"/>
          </p:nvPr>
        </p:nvSpPr>
        <p:spPr/>
        <p:txBody>
          <a:bodyPr/>
          <a:lstStyle/>
          <a:p>
            <a:fld id="{905A9CBF-2D70-4222-9842-B3289CCE6A22}" type="slidenum">
              <a:rPr lang="LID4096" smtClean="0"/>
              <a:t>24</a:t>
            </a:fld>
            <a:endParaRPr lang="LID4096"/>
          </a:p>
        </p:txBody>
      </p:sp>
    </p:spTree>
    <p:extLst>
      <p:ext uri="{BB962C8B-B14F-4D97-AF65-F5344CB8AC3E}">
        <p14:creationId xmlns:p14="http://schemas.microsoft.com/office/powerpoint/2010/main" val="1260565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E03AB-1ED6-FC00-6385-C44D91F87B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794A5-F4BE-AE8B-CAB0-94F724981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A1E1DC-469F-9A97-277A-0CB68B99B7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Uiteindelijk komt het vooral neer op jouw bereidheid om te veranderen.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Lekker doorgaan op de oude manier, vertrouwen op je ervaring en je gevoel en achteraf horen wat het is geworden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Of neem je actie en ga je bewust sturen op marge. </a:t>
            </a:r>
          </a:p>
        </p:txBody>
      </p:sp>
      <p:sp>
        <p:nvSpPr>
          <p:cNvPr id="4" name="Slide Number Placeholder 3">
            <a:extLst>
              <a:ext uri="{FF2B5EF4-FFF2-40B4-BE49-F238E27FC236}">
                <a16:creationId xmlns:a16="http://schemas.microsoft.com/office/drawing/2014/main" id="{DA072697-04BD-8461-F24B-90E372A30DAE}"/>
              </a:ext>
            </a:extLst>
          </p:cNvPr>
          <p:cNvSpPr>
            <a:spLocks noGrp="1"/>
          </p:cNvSpPr>
          <p:nvPr>
            <p:ph type="sldNum" sz="quarter" idx="5"/>
          </p:nvPr>
        </p:nvSpPr>
        <p:spPr/>
        <p:txBody>
          <a:bodyPr/>
          <a:lstStyle/>
          <a:p>
            <a:fld id="{905A9CBF-2D70-4222-9842-B3289CCE6A22}" type="slidenum">
              <a:rPr lang="LID4096" smtClean="0"/>
              <a:t>25</a:t>
            </a:fld>
            <a:endParaRPr lang="LID4096"/>
          </a:p>
        </p:txBody>
      </p:sp>
    </p:spTree>
    <p:extLst>
      <p:ext uri="{BB962C8B-B14F-4D97-AF65-F5344CB8AC3E}">
        <p14:creationId xmlns:p14="http://schemas.microsoft.com/office/powerpoint/2010/main" val="3185601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FCD1A-871E-2844-1727-818E0E9A36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27236-CF38-15A1-8EC6-1A166CF4ED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F3D9E1-7639-5105-DE59-EC71412DD5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voor diegene die nu nog denken “joh, wat weet zo’n IT-er er nou van af”, zou ik zeggen: laat je dan overtuigen door collega bloemisten die al met het systeem werken.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a:extLst>
              <a:ext uri="{FF2B5EF4-FFF2-40B4-BE49-F238E27FC236}">
                <a16:creationId xmlns:a16="http://schemas.microsoft.com/office/drawing/2014/main" id="{F7425495-9657-C127-2754-C8E225A912D8}"/>
              </a:ext>
            </a:extLst>
          </p:cNvPr>
          <p:cNvSpPr>
            <a:spLocks noGrp="1"/>
          </p:cNvSpPr>
          <p:nvPr>
            <p:ph type="sldNum" sz="quarter" idx="5"/>
          </p:nvPr>
        </p:nvSpPr>
        <p:spPr/>
        <p:txBody>
          <a:bodyPr/>
          <a:lstStyle/>
          <a:p>
            <a:fld id="{905A9CBF-2D70-4222-9842-B3289CCE6A22}" type="slidenum">
              <a:rPr lang="LID4096" smtClean="0"/>
              <a:t>26</a:t>
            </a:fld>
            <a:endParaRPr lang="LID4096"/>
          </a:p>
        </p:txBody>
      </p:sp>
    </p:spTree>
    <p:extLst>
      <p:ext uri="{BB962C8B-B14F-4D97-AF65-F5344CB8AC3E}">
        <p14:creationId xmlns:p14="http://schemas.microsoft.com/office/powerpoint/2010/main" val="3694039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0BF7-9949-CB6E-54BB-ED7F92B31D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A441F-FD07-1198-7C6A-FE57FC718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D044B-99C4-02CE-E23D-A78250FBACA2}"/>
              </a:ext>
            </a:extLst>
          </p:cNvPr>
          <p:cNvSpPr>
            <a:spLocks noGrp="1"/>
          </p:cNvSpPr>
          <p:nvPr>
            <p:ph type="body" idx="1"/>
          </p:nvPr>
        </p:nvSpPr>
        <p:spPr/>
        <p:txBody>
          <a:bodyPr/>
          <a:lstStyle/>
          <a:p>
            <a:r>
              <a:rPr lang="nl-NL" dirty="0"/>
              <a:t>Als jij net als hun ook grip wilt krijgen op je marge, dan kun je deze QR code scannen.  </a:t>
            </a:r>
          </a:p>
          <a:p>
            <a:endParaRPr lang="nl-NL" dirty="0"/>
          </a:p>
          <a:p>
            <a:r>
              <a:rPr lang="nl-NL" dirty="0"/>
              <a:t>Daar zit een link achter naar een website waar je je gegevens kunt invullen. Je kunt kiezen of je meer informatie wilt ontvangen of dat je meteen aan de slag wilt met </a:t>
            </a:r>
            <a:r>
              <a:rPr lang="nl-NL" dirty="0" err="1"/>
              <a:t>Floral</a:t>
            </a:r>
            <a:r>
              <a:rPr lang="nl-NL" dirty="0"/>
              <a:t> Profit. In dat geval neem ik telefonisch contact met je op om het in gang te zetten en ben je binnen no-time up </a:t>
            </a:r>
            <a:r>
              <a:rPr lang="nl-NL" dirty="0" err="1"/>
              <a:t>and</a:t>
            </a:r>
            <a:r>
              <a:rPr lang="nl-NL" dirty="0"/>
              <a:t> running.</a:t>
            </a:r>
          </a:p>
          <a:p>
            <a:endParaRPr lang="nl-NL" dirty="0"/>
          </a:p>
          <a:p>
            <a:r>
              <a:rPr lang="nl-NL" dirty="0"/>
              <a:t>Ik sta ook nog vanavond met een tafeltje op het beursplein, dus daar kun je me ook nog aanspreken. </a:t>
            </a:r>
          </a:p>
          <a:p>
            <a:endParaRPr lang="nl-NL" dirty="0"/>
          </a:p>
          <a:p>
            <a:r>
              <a:rPr lang="nl-NL" dirty="0"/>
              <a:t>Dames en heren, dit was mijn presentatie, ik wil jullie bedanken voor de aandacht. </a:t>
            </a:r>
          </a:p>
          <a:p>
            <a:endParaRPr lang="nl-NL" dirty="0"/>
          </a:p>
          <a:p>
            <a:r>
              <a:rPr lang="nl-NL" dirty="0"/>
              <a:t>Als er nog vragen zijn, steek je dan even je hand op, dan beantwoord ik ze graag. </a:t>
            </a:r>
          </a:p>
          <a:p>
            <a:endParaRPr lang="nl-NL" dirty="0"/>
          </a:p>
          <a:p>
            <a:endParaRPr lang="LID4096" dirty="0"/>
          </a:p>
        </p:txBody>
      </p:sp>
      <p:sp>
        <p:nvSpPr>
          <p:cNvPr id="4" name="Slide Number Placeholder 3">
            <a:extLst>
              <a:ext uri="{FF2B5EF4-FFF2-40B4-BE49-F238E27FC236}">
                <a16:creationId xmlns:a16="http://schemas.microsoft.com/office/drawing/2014/main" id="{88DAAE34-516B-7E0F-4E8C-B12C7ADDC32A}"/>
              </a:ext>
            </a:extLst>
          </p:cNvPr>
          <p:cNvSpPr>
            <a:spLocks noGrp="1"/>
          </p:cNvSpPr>
          <p:nvPr>
            <p:ph type="sldNum" sz="quarter" idx="5"/>
          </p:nvPr>
        </p:nvSpPr>
        <p:spPr/>
        <p:txBody>
          <a:bodyPr/>
          <a:lstStyle/>
          <a:p>
            <a:fld id="{905A9CBF-2D70-4222-9842-B3289CCE6A22}" type="slidenum">
              <a:rPr lang="LID4096" smtClean="0"/>
              <a:t>27</a:t>
            </a:fld>
            <a:endParaRPr lang="LID4096"/>
          </a:p>
        </p:txBody>
      </p:sp>
    </p:spTree>
    <p:extLst>
      <p:ext uri="{BB962C8B-B14F-4D97-AF65-F5344CB8AC3E}">
        <p14:creationId xmlns:p14="http://schemas.microsoft.com/office/powerpoint/2010/main" val="2149245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4799D-7182-0BC8-55A5-786DC19A2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DB33B-C14D-C846-FA80-7A925DA8C9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B6E1D0-A5B4-7DF8-77DF-94595B068D06}"/>
              </a:ext>
            </a:extLst>
          </p:cNvPr>
          <p:cNvSpPr>
            <a:spLocks noGrp="1"/>
          </p:cNvSpPr>
          <p:nvPr>
            <p:ph type="body" idx="1"/>
          </p:nvPr>
        </p:nvSpPr>
        <p:spPr/>
        <p:txBody>
          <a:bodyPr/>
          <a:lstStyle/>
          <a:p>
            <a:r>
              <a:rPr lang="nl-NL" dirty="0"/>
              <a:t>Samen met een pilotgroep van 5 bloemisten hebben we ons gericht op een oplossing die de bloemist helpt om snel en makkelijk betere marges te maken—zónder dat je bang hoeft te zijn om daarbij klanten te verliezen.</a:t>
            </a:r>
          </a:p>
        </p:txBody>
      </p:sp>
      <p:sp>
        <p:nvSpPr>
          <p:cNvPr id="4" name="Slide Number Placeholder 3">
            <a:extLst>
              <a:ext uri="{FF2B5EF4-FFF2-40B4-BE49-F238E27FC236}">
                <a16:creationId xmlns:a16="http://schemas.microsoft.com/office/drawing/2014/main" id="{653D1045-125C-E4B0-E41B-A953A57F46A2}"/>
              </a:ext>
            </a:extLst>
          </p:cNvPr>
          <p:cNvSpPr>
            <a:spLocks noGrp="1"/>
          </p:cNvSpPr>
          <p:nvPr>
            <p:ph type="sldNum" sz="quarter" idx="5"/>
          </p:nvPr>
        </p:nvSpPr>
        <p:spPr/>
        <p:txBody>
          <a:bodyPr/>
          <a:lstStyle/>
          <a:p>
            <a:fld id="{905A9CBF-2D70-4222-9842-B3289CCE6A22}" type="slidenum">
              <a:rPr lang="LID4096" smtClean="0"/>
              <a:t>3</a:t>
            </a:fld>
            <a:endParaRPr lang="LID4096"/>
          </a:p>
        </p:txBody>
      </p:sp>
    </p:spTree>
    <p:extLst>
      <p:ext uri="{BB962C8B-B14F-4D97-AF65-F5344CB8AC3E}">
        <p14:creationId xmlns:p14="http://schemas.microsoft.com/office/powerpoint/2010/main" val="3051639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BDB5-E22B-6DB2-2C88-470A645DD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DC115-C533-8E23-441B-C0F27C16BC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E66A1C-C843-927A-E157-ACA564E88C4B}"/>
              </a:ext>
            </a:extLst>
          </p:cNvPr>
          <p:cNvSpPr>
            <a:spLocks noGrp="1"/>
          </p:cNvSpPr>
          <p:nvPr>
            <p:ph type="body" idx="1"/>
          </p:nvPr>
        </p:nvSpPr>
        <p:spPr/>
        <p:txBody>
          <a:bodyPr/>
          <a:lstStyle/>
          <a:p>
            <a:r>
              <a:rPr lang="nl-NL" dirty="0"/>
              <a:t>Voordat ik verder ga….. natuurlijk zit niet iedereen zwaar in de moeilijkheden en wordt er door sommigen ook goed geld verdiend. Maar ook voor jullie is het denk ik altijd interessant om op de hoogte te blijven van manieren hoe het nóg makkelijker kan of hoe je nóg meer marge kunt maken.</a:t>
            </a:r>
          </a:p>
        </p:txBody>
      </p:sp>
      <p:sp>
        <p:nvSpPr>
          <p:cNvPr id="4" name="Slide Number Placeholder 3">
            <a:extLst>
              <a:ext uri="{FF2B5EF4-FFF2-40B4-BE49-F238E27FC236}">
                <a16:creationId xmlns:a16="http://schemas.microsoft.com/office/drawing/2014/main" id="{B52B818D-F9CD-CEC3-34AD-6A605D7BC982}"/>
              </a:ext>
            </a:extLst>
          </p:cNvPr>
          <p:cNvSpPr>
            <a:spLocks noGrp="1"/>
          </p:cNvSpPr>
          <p:nvPr>
            <p:ph type="sldNum" sz="quarter" idx="5"/>
          </p:nvPr>
        </p:nvSpPr>
        <p:spPr/>
        <p:txBody>
          <a:bodyPr/>
          <a:lstStyle/>
          <a:p>
            <a:fld id="{905A9CBF-2D70-4222-9842-B3289CCE6A22}" type="slidenum">
              <a:rPr lang="LID4096" smtClean="0"/>
              <a:t>4</a:t>
            </a:fld>
            <a:endParaRPr lang="LID4096"/>
          </a:p>
        </p:txBody>
      </p:sp>
    </p:spTree>
    <p:extLst>
      <p:ext uri="{BB962C8B-B14F-4D97-AF65-F5344CB8AC3E}">
        <p14:creationId xmlns:p14="http://schemas.microsoft.com/office/powerpoint/2010/main" val="4096401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1C570-7F79-465A-9B51-A95CDDA00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462EA-490C-051B-E675-100FFB3E2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5CDB7-6CDE-8245-15DD-4A816D67C6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Laten we even heel snel kijken naar het standaard proces van veel bloemisten.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gaan inkopen, dat doen we in de </a:t>
            </a:r>
            <a:r>
              <a:rPr lang="nl-NL" dirty="0" err="1"/>
              <a:t>KlokVoorVerkoop</a:t>
            </a:r>
            <a:r>
              <a:rPr lang="nl-NL" dirty="0"/>
              <a:t>, direct bij de kweker, op de klok, op de webshop van de groothandel, in de cash &amp; Carry van de groothandel.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Die ingekochte handel nemen we mee naar de winkel of we laten het bezorgen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werken de prijslijst bij en HUP de winkel in. Of soms….HUP de winkel in en dan werken we die prijslijst later bij. </a:t>
            </a:r>
          </a:p>
        </p:txBody>
      </p:sp>
      <p:sp>
        <p:nvSpPr>
          <p:cNvPr id="4" name="Slide Number Placeholder 3">
            <a:extLst>
              <a:ext uri="{FF2B5EF4-FFF2-40B4-BE49-F238E27FC236}">
                <a16:creationId xmlns:a16="http://schemas.microsoft.com/office/drawing/2014/main" id="{B13CDDDF-29FF-631E-E921-138B47E731E7}"/>
              </a:ext>
            </a:extLst>
          </p:cNvPr>
          <p:cNvSpPr>
            <a:spLocks noGrp="1"/>
          </p:cNvSpPr>
          <p:nvPr>
            <p:ph type="sldNum" sz="quarter" idx="5"/>
          </p:nvPr>
        </p:nvSpPr>
        <p:spPr/>
        <p:txBody>
          <a:bodyPr/>
          <a:lstStyle/>
          <a:p>
            <a:fld id="{905A9CBF-2D70-4222-9842-B3289CCE6A22}" type="slidenum">
              <a:rPr lang="LID4096" smtClean="0"/>
              <a:t>5</a:t>
            </a:fld>
            <a:endParaRPr lang="LID4096"/>
          </a:p>
        </p:txBody>
      </p:sp>
    </p:spTree>
    <p:extLst>
      <p:ext uri="{BB962C8B-B14F-4D97-AF65-F5344CB8AC3E}">
        <p14:creationId xmlns:p14="http://schemas.microsoft.com/office/powerpoint/2010/main" val="2438507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E8532-4D87-91F7-9F20-B90F4FA8BC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7220D-A337-938E-B776-FDA34BAD54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7D2387-BCDD-9E43-0D07-FFF4CFFF92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Nou, dat </a:t>
            </a:r>
            <a:r>
              <a:rPr lang="nl-NL" dirty="0" err="1"/>
              <a:t>procesje</a:t>
            </a:r>
            <a:r>
              <a:rPr lang="nl-NL" dirty="0"/>
              <a:t> doen we 2,3, soms misschien wel 4x in de week. </a:t>
            </a:r>
          </a:p>
        </p:txBody>
      </p:sp>
      <p:sp>
        <p:nvSpPr>
          <p:cNvPr id="4" name="Slide Number Placeholder 3">
            <a:extLst>
              <a:ext uri="{FF2B5EF4-FFF2-40B4-BE49-F238E27FC236}">
                <a16:creationId xmlns:a16="http://schemas.microsoft.com/office/drawing/2014/main" id="{DBB5555C-5749-DBA8-6867-F094A1A86D14}"/>
              </a:ext>
            </a:extLst>
          </p:cNvPr>
          <p:cNvSpPr>
            <a:spLocks noGrp="1"/>
          </p:cNvSpPr>
          <p:nvPr>
            <p:ph type="sldNum" sz="quarter" idx="5"/>
          </p:nvPr>
        </p:nvSpPr>
        <p:spPr/>
        <p:txBody>
          <a:bodyPr/>
          <a:lstStyle/>
          <a:p>
            <a:fld id="{905A9CBF-2D70-4222-9842-B3289CCE6A22}" type="slidenum">
              <a:rPr lang="LID4096" smtClean="0"/>
              <a:t>6</a:t>
            </a:fld>
            <a:endParaRPr lang="LID4096"/>
          </a:p>
        </p:txBody>
      </p:sp>
    </p:spTree>
    <p:extLst>
      <p:ext uri="{BB962C8B-B14F-4D97-AF65-F5344CB8AC3E}">
        <p14:creationId xmlns:p14="http://schemas.microsoft.com/office/powerpoint/2010/main" val="281268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92CD-B2B8-8A59-881D-EF2E6DEA9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2B358-CE2E-B232-CC0B-A8E7E0DEC3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78EE5-7ABF-33BA-0C23-FC3D5DFF7C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Dan maken en verkopen we prachtige producten en dan eind van de week of eind van maand draaien we een omzet overzicht uit.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Die vergelijken we met wat de inkoop kosten en denken </a:t>
            </a:r>
            <a:r>
              <a:rPr lang="nl-NL" dirty="0" err="1"/>
              <a:t>hmm</a:t>
            </a:r>
            <a:r>
              <a:rPr lang="nl-NL" dirty="0"/>
              <a:t>, niet slecht …..Of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&lt;KLIK&gt;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t>
            </a:r>
            <a:r>
              <a:rPr lang="nl-NL" dirty="0" err="1"/>
              <a:t>aiii</a:t>
            </a:r>
            <a:r>
              <a:rPr lang="nl-NL" dirty="0"/>
              <a:t>, da’s niet best.</a:t>
            </a:r>
          </a:p>
        </p:txBody>
      </p:sp>
      <p:sp>
        <p:nvSpPr>
          <p:cNvPr id="4" name="Slide Number Placeholder 3">
            <a:extLst>
              <a:ext uri="{FF2B5EF4-FFF2-40B4-BE49-F238E27FC236}">
                <a16:creationId xmlns:a16="http://schemas.microsoft.com/office/drawing/2014/main" id="{92017F2B-8E43-7045-D1B1-2917265FE099}"/>
              </a:ext>
            </a:extLst>
          </p:cNvPr>
          <p:cNvSpPr>
            <a:spLocks noGrp="1"/>
          </p:cNvSpPr>
          <p:nvPr>
            <p:ph type="sldNum" sz="quarter" idx="5"/>
          </p:nvPr>
        </p:nvSpPr>
        <p:spPr/>
        <p:txBody>
          <a:bodyPr/>
          <a:lstStyle/>
          <a:p>
            <a:fld id="{905A9CBF-2D70-4222-9842-B3289CCE6A22}" type="slidenum">
              <a:rPr lang="LID4096" smtClean="0"/>
              <a:t>7</a:t>
            </a:fld>
            <a:endParaRPr lang="LID4096"/>
          </a:p>
        </p:txBody>
      </p:sp>
    </p:spTree>
    <p:extLst>
      <p:ext uri="{BB962C8B-B14F-4D97-AF65-F5344CB8AC3E}">
        <p14:creationId xmlns:p14="http://schemas.microsoft.com/office/powerpoint/2010/main" val="2048798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FB7D2-9342-416D-347A-D4A3AC68B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D201C-F3E2-9769-4EE3-DA7461129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2ED66E-52A5-6D13-9F83-15E5939499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Dan zitten we 1x in het kwartaal of 1x per jaar met de accountant en horen we wat de daadwerkelijke bruto en netto marge is geweest over de afgelopen periode.</a:t>
            </a:r>
          </a:p>
        </p:txBody>
      </p:sp>
      <p:sp>
        <p:nvSpPr>
          <p:cNvPr id="4" name="Slide Number Placeholder 3">
            <a:extLst>
              <a:ext uri="{FF2B5EF4-FFF2-40B4-BE49-F238E27FC236}">
                <a16:creationId xmlns:a16="http://schemas.microsoft.com/office/drawing/2014/main" id="{C11C7919-E8A9-E5E2-B99A-BB82E83EF83B}"/>
              </a:ext>
            </a:extLst>
          </p:cNvPr>
          <p:cNvSpPr>
            <a:spLocks noGrp="1"/>
          </p:cNvSpPr>
          <p:nvPr>
            <p:ph type="sldNum" sz="quarter" idx="5"/>
          </p:nvPr>
        </p:nvSpPr>
        <p:spPr/>
        <p:txBody>
          <a:bodyPr/>
          <a:lstStyle/>
          <a:p>
            <a:fld id="{905A9CBF-2D70-4222-9842-B3289CCE6A22}" type="slidenum">
              <a:rPr lang="LID4096" smtClean="0"/>
              <a:t>8</a:t>
            </a:fld>
            <a:endParaRPr lang="LID4096"/>
          </a:p>
        </p:txBody>
      </p:sp>
    </p:spTree>
    <p:extLst>
      <p:ext uri="{BB962C8B-B14F-4D97-AF65-F5344CB8AC3E}">
        <p14:creationId xmlns:p14="http://schemas.microsoft.com/office/powerpoint/2010/main" val="2170770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8E993-F3C7-B1B1-F870-C88AB7B86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69A46C-98D8-F1FA-9434-9AC30E785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339E5C-A0E6-E5C2-FD81-FC1FE0F613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als de marge dan tegen blijkt te vallen…..wat kan je er aan doen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Er zijn zoveel factoren die je bruto marge </a:t>
            </a:r>
            <a:r>
              <a:rPr lang="nl-NL" dirty="0" err="1"/>
              <a:t>beinvloeden</a:t>
            </a:r>
            <a:br>
              <a:rPr lang="nl-NL" dirty="0"/>
            </a:br>
            <a:br>
              <a:rPr lang="nl-NL" dirty="0"/>
            </a:br>
            <a:r>
              <a:rPr lang="nl-NL" dirty="0"/>
              <a:t>Waar moet je beginnen?!</a:t>
            </a:r>
          </a:p>
        </p:txBody>
      </p:sp>
      <p:sp>
        <p:nvSpPr>
          <p:cNvPr id="4" name="Slide Number Placeholder 3">
            <a:extLst>
              <a:ext uri="{FF2B5EF4-FFF2-40B4-BE49-F238E27FC236}">
                <a16:creationId xmlns:a16="http://schemas.microsoft.com/office/drawing/2014/main" id="{2F4E9798-1838-94F7-20FC-E2B37810ABC3}"/>
              </a:ext>
            </a:extLst>
          </p:cNvPr>
          <p:cNvSpPr>
            <a:spLocks noGrp="1"/>
          </p:cNvSpPr>
          <p:nvPr>
            <p:ph type="sldNum" sz="quarter" idx="5"/>
          </p:nvPr>
        </p:nvSpPr>
        <p:spPr/>
        <p:txBody>
          <a:bodyPr/>
          <a:lstStyle/>
          <a:p>
            <a:fld id="{905A9CBF-2D70-4222-9842-B3289CCE6A22}" type="slidenum">
              <a:rPr lang="LID4096" smtClean="0"/>
              <a:t>9</a:t>
            </a:fld>
            <a:endParaRPr lang="LID4096"/>
          </a:p>
        </p:txBody>
      </p:sp>
    </p:spTree>
    <p:extLst>
      <p:ext uri="{BB962C8B-B14F-4D97-AF65-F5344CB8AC3E}">
        <p14:creationId xmlns:p14="http://schemas.microsoft.com/office/powerpoint/2010/main" val="1057171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1CB3C0-F3E9-5B52-EAFC-8E8F3FC1082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13A5692-43BF-E6D4-56F9-20F1ECBD4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8EA8505-0E0F-C413-04B7-A35B0FB53672}"/>
              </a:ext>
            </a:extLst>
          </p:cNvPr>
          <p:cNvSpPr>
            <a:spLocks noGrp="1"/>
          </p:cNvSpPr>
          <p:nvPr>
            <p:ph type="dt" sz="half" idx="10"/>
          </p:nvPr>
        </p:nvSpPr>
        <p:spPr/>
        <p:txBody>
          <a:bodyPr/>
          <a:lstStyle/>
          <a:p>
            <a:fld id="{1225FEEB-8CEB-44A7-8D40-42534647893C}" type="datetimeFigureOut">
              <a:rPr lang="nl-NL" smtClean="0"/>
              <a:t>20-3-2025</a:t>
            </a:fld>
            <a:endParaRPr lang="nl-NL"/>
          </a:p>
        </p:txBody>
      </p:sp>
      <p:sp>
        <p:nvSpPr>
          <p:cNvPr id="5" name="Tijdelijke aanduiding voor voettekst 4">
            <a:extLst>
              <a:ext uri="{FF2B5EF4-FFF2-40B4-BE49-F238E27FC236}">
                <a16:creationId xmlns:a16="http://schemas.microsoft.com/office/drawing/2014/main" id="{08CA062B-D76F-F231-3DFB-04855E1025B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EB9E3D6-D21C-7170-CE87-81F7CD899B4C}"/>
              </a:ext>
            </a:extLst>
          </p:cNvPr>
          <p:cNvSpPr>
            <a:spLocks noGrp="1"/>
          </p:cNvSpPr>
          <p:nvPr>
            <p:ph type="sldNum" sz="quarter" idx="12"/>
          </p:nvPr>
        </p:nvSpPr>
        <p:spPr/>
        <p:txBody>
          <a:bodyPr/>
          <a:lstStyle/>
          <a:p>
            <a:fld id="{612D0BAA-0FC8-4992-A71E-38F0BE580EDD}" type="slidenum">
              <a:rPr lang="nl-NL" smtClean="0"/>
              <a:t>‹nr.›</a:t>
            </a:fld>
            <a:endParaRPr lang="nl-NL"/>
          </a:p>
        </p:txBody>
      </p:sp>
    </p:spTree>
    <p:extLst>
      <p:ext uri="{BB962C8B-B14F-4D97-AF65-F5344CB8AC3E}">
        <p14:creationId xmlns:p14="http://schemas.microsoft.com/office/powerpoint/2010/main" val="468249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5FFE67-444A-B6FA-7A09-C00F4409AFD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EC6C776-21B8-43A3-4B61-2DF393495D3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A9AF03A-816C-4308-2573-A804125ACA1F}"/>
              </a:ext>
            </a:extLst>
          </p:cNvPr>
          <p:cNvSpPr>
            <a:spLocks noGrp="1"/>
          </p:cNvSpPr>
          <p:nvPr>
            <p:ph type="dt" sz="half" idx="10"/>
          </p:nvPr>
        </p:nvSpPr>
        <p:spPr/>
        <p:txBody>
          <a:bodyPr/>
          <a:lstStyle/>
          <a:p>
            <a:fld id="{1225FEEB-8CEB-44A7-8D40-42534647893C}" type="datetimeFigureOut">
              <a:rPr lang="nl-NL" smtClean="0"/>
              <a:t>20-3-2025</a:t>
            </a:fld>
            <a:endParaRPr lang="nl-NL"/>
          </a:p>
        </p:txBody>
      </p:sp>
      <p:sp>
        <p:nvSpPr>
          <p:cNvPr id="5" name="Tijdelijke aanduiding voor voettekst 4">
            <a:extLst>
              <a:ext uri="{FF2B5EF4-FFF2-40B4-BE49-F238E27FC236}">
                <a16:creationId xmlns:a16="http://schemas.microsoft.com/office/drawing/2014/main" id="{46297AFF-F7D1-7A06-DE7B-4D3D8059C80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F25D19-10FF-9DD6-81B7-E2AF234E75B9}"/>
              </a:ext>
            </a:extLst>
          </p:cNvPr>
          <p:cNvSpPr>
            <a:spLocks noGrp="1"/>
          </p:cNvSpPr>
          <p:nvPr>
            <p:ph type="sldNum" sz="quarter" idx="12"/>
          </p:nvPr>
        </p:nvSpPr>
        <p:spPr/>
        <p:txBody>
          <a:bodyPr/>
          <a:lstStyle/>
          <a:p>
            <a:fld id="{612D0BAA-0FC8-4992-A71E-38F0BE580EDD}" type="slidenum">
              <a:rPr lang="nl-NL" smtClean="0"/>
              <a:t>‹nr.›</a:t>
            </a:fld>
            <a:endParaRPr lang="nl-NL"/>
          </a:p>
        </p:txBody>
      </p:sp>
    </p:spTree>
    <p:extLst>
      <p:ext uri="{BB962C8B-B14F-4D97-AF65-F5344CB8AC3E}">
        <p14:creationId xmlns:p14="http://schemas.microsoft.com/office/powerpoint/2010/main" val="1161310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9E0FB3D-CD43-1CFC-3254-24BE108AF9A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E8B8751-CD58-5EE7-DF55-9597AF32632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5F8390F-BB1E-F5B1-1BD5-D073BBD09AE2}"/>
              </a:ext>
            </a:extLst>
          </p:cNvPr>
          <p:cNvSpPr>
            <a:spLocks noGrp="1"/>
          </p:cNvSpPr>
          <p:nvPr>
            <p:ph type="dt" sz="half" idx="10"/>
          </p:nvPr>
        </p:nvSpPr>
        <p:spPr/>
        <p:txBody>
          <a:bodyPr/>
          <a:lstStyle/>
          <a:p>
            <a:fld id="{1225FEEB-8CEB-44A7-8D40-42534647893C}" type="datetimeFigureOut">
              <a:rPr lang="nl-NL" smtClean="0"/>
              <a:t>20-3-2025</a:t>
            </a:fld>
            <a:endParaRPr lang="nl-NL"/>
          </a:p>
        </p:txBody>
      </p:sp>
      <p:sp>
        <p:nvSpPr>
          <p:cNvPr id="5" name="Tijdelijke aanduiding voor voettekst 4">
            <a:extLst>
              <a:ext uri="{FF2B5EF4-FFF2-40B4-BE49-F238E27FC236}">
                <a16:creationId xmlns:a16="http://schemas.microsoft.com/office/drawing/2014/main" id="{15E82E09-880E-E2FF-5BDC-0679E3B7F24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B9E6562-2F2C-E568-3887-862FC5BF3147}"/>
              </a:ext>
            </a:extLst>
          </p:cNvPr>
          <p:cNvSpPr>
            <a:spLocks noGrp="1"/>
          </p:cNvSpPr>
          <p:nvPr>
            <p:ph type="sldNum" sz="quarter" idx="12"/>
          </p:nvPr>
        </p:nvSpPr>
        <p:spPr/>
        <p:txBody>
          <a:bodyPr/>
          <a:lstStyle/>
          <a:p>
            <a:fld id="{612D0BAA-0FC8-4992-A71E-38F0BE580EDD}" type="slidenum">
              <a:rPr lang="nl-NL" smtClean="0"/>
              <a:t>‹nr.›</a:t>
            </a:fld>
            <a:endParaRPr lang="nl-NL"/>
          </a:p>
        </p:txBody>
      </p:sp>
    </p:spTree>
    <p:extLst>
      <p:ext uri="{BB962C8B-B14F-4D97-AF65-F5344CB8AC3E}">
        <p14:creationId xmlns:p14="http://schemas.microsoft.com/office/powerpoint/2010/main" val="3691564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E107F4-0C8C-FF85-B5D5-0A4C2C69BE2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2AE700F-32A0-D57D-E775-28F691D09CC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E050647-07CF-8565-67DB-D56190F38EA3}"/>
              </a:ext>
            </a:extLst>
          </p:cNvPr>
          <p:cNvSpPr>
            <a:spLocks noGrp="1"/>
          </p:cNvSpPr>
          <p:nvPr>
            <p:ph type="dt" sz="half" idx="10"/>
          </p:nvPr>
        </p:nvSpPr>
        <p:spPr/>
        <p:txBody>
          <a:bodyPr/>
          <a:lstStyle/>
          <a:p>
            <a:fld id="{1225FEEB-8CEB-44A7-8D40-42534647893C}" type="datetimeFigureOut">
              <a:rPr lang="nl-NL" smtClean="0"/>
              <a:t>20-3-2025</a:t>
            </a:fld>
            <a:endParaRPr lang="nl-NL"/>
          </a:p>
        </p:txBody>
      </p:sp>
      <p:sp>
        <p:nvSpPr>
          <p:cNvPr id="5" name="Tijdelijke aanduiding voor voettekst 4">
            <a:extLst>
              <a:ext uri="{FF2B5EF4-FFF2-40B4-BE49-F238E27FC236}">
                <a16:creationId xmlns:a16="http://schemas.microsoft.com/office/drawing/2014/main" id="{5CDED5D6-7C0D-68A6-1A49-9337CAFE69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34891EB-D40F-54EE-3957-468C68027B2C}"/>
              </a:ext>
            </a:extLst>
          </p:cNvPr>
          <p:cNvSpPr>
            <a:spLocks noGrp="1"/>
          </p:cNvSpPr>
          <p:nvPr>
            <p:ph type="sldNum" sz="quarter" idx="12"/>
          </p:nvPr>
        </p:nvSpPr>
        <p:spPr/>
        <p:txBody>
          <a:bodyPr/>
          <a:lstStyle/>
          <a:p>
            <a:fld id="{612D0BAA-0FC8-4992-A71E-38F0BE580EDD}" type="slidenum">
              <a:rPr lang="nl-NL" smtClean="0"/>
              <a:t>‹nr.›</a:t>
            </a:fld>
            <a:endParaRPr lang="nl-NL"/>
          </a:p>
        </p:txBody>
      </p:sp>
    </p:spTree>
    <p:extLst>
      <p:ext uri="{BB962C8B-B14F-4D97-AF65-F5344CB8AC3E}">
        <p14:creationId xmlns:p14="http://schemas.microsoft.com/office/powerpoint/2010/main" val="4161680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DD64A-24F3-FB10-3B39-D519026DABB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9952272-06B9-4D63-7585-47F1EE49E9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41F05E2-D098-568F-127A-6D592ACAFC2B}"/>
              </a:ext>
            </a:extLst>
          </p:cNvPr>
          <p:cNvSpPr>
            <a:spLocks noGrp="1"/>
          </p:cNvSpPr>
          <p:nvPr>
            <p:ph type="dt" sz="half" idx="10"/>
          </p:nvPr>
        </p:nvSpPr>
        <p:spPr/>
        <p:txBody>
          <a:bodyPr/>
          <a:lstStyle/>
          <a:p>
            <a:fld id="{1225FEEB-8CEB-44A7-8D40-42534647893C}" type="datetimeFigureOut">
              <a:rPr lang="nl-NL" smtClean="0"/>
              <a:t>20-3-2025</a:t>
            </a:fld>
            <a:endParaRPr lang="nl-NL"/>
          </a:p>
        </p:txBody>
      </p:sp>
      <p:sp>
        <p:nvSpPr>
          <p:cNvPr id="5" name="Tijdelijke aanduiding voor voettekst 4">
            <a:extLst>
              <a:ext uri="{FF2B5EF4-FFF2-40B4-BE49-F238E27FC236}">
                <a16:creationId xmlns:a16="http://schemas.microsoft.com/office/drawing/2014/main" id="{F72B4167-21A0-5D7D-E687-D10033AB79B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A07AF18-A2E8-6E30-A076-7D27FF254D83}"/>
              </a:ext>
            </a:extLst>
          </p:cNvPr>
          <p:cNvSpPr>
            <a:spLocks noGrp="1"/>
          </p:cNvSpPr>
          <p:nvPr>
            <p:ph type="sldNum" sz="quarter" idx="12"/>
          </p:nvPr>
        </p:nvSpPr>
        <p:spPr/>
        <p:txBody>
          <a:bodyPr/>
          <a:lstStyle/>
          <a:p>
            <a:fld id="{612D0BAA-0FC8-4992-A71E-38F0BE580EDD}" type="slidenum">
              <a:rPr lang="nl-NL" smtClean="0"/>
              <a:t>‹nr.›</a:t>
            </a:fld>
            <a:endParaRPr lang="nl-NL"/>
          </a:p>
        </p:txBody>
      </p:sp>
    </p:spTree>
    <p:extLst>
      <p:ext uri="{BB962C8B-B14F-4D97-AF65-F5344CB8AC3E}">
        <p14:creationId xmlns:p14="http://schemas.microsoft.com/office/powerpoint/2010/main" val="3702968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EB0152-1E08-4CB5-AF1A-6CE3239B544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0733B7A-A0B4-5824-64B2-C57BC54D9F9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41CCEFC-07E5-B382-7B1E-C166463700F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1ABD1CC-7911-C78B-0748-EA8530A254A1}"/>
              </a:ext>
            </a:extLst>
          </p:cNvPr>
          <p:cNvSpPr>
            <a:spLocks noGrp="1"/>
          </p:cNvSpPr>
          <p:nvPr>
            <p:ph type="dt" sz="half" idx="10"/>
          </p:nvPr>
        </p:nvSpPr>
        <p:spPr/>
        <p:txBody>
          <a:bodyPr/>
          <a:lstStyle/>
          <a:p>
            <a:fld id="{1225FEEB-8CEB-44A7-8D40-42534647893C}" type="datetimeFigureOut">
              <a:rPr lang="nl-NL" smtClean="0"/>
              <a:t>20-3-2025</a:t>
            </a:fld>
            <a:endParaRPr lang="nl-NL"/>
          </a:p>
        </p:txBody>
      </p:sp>
      <p:sp>
        <p:nvSpPr>
          <p:cNvPr id="6" name="Tijdelijke aanduiding voor voettekst 5">
            <a:extLst>
              <a:ext uri="{FF2B5EF4-FFF2-40B4-BE49-F238E27FC236}">
                <a16:creationId xmlns:a16="http://schemas.microsoft.com/office/drawing/2014/main" id="{185E2C74-3644-C98D-8221-3E77CE16423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208D64C-06F0-B48D-50A5-8D79971D1A29}"/>
              </a:ext>
            </a:extLst>
          </p:cNvPr>
          <p:cNvSpPr>
            <a:spLocks noGrp="1"/>
          </p:cNvSpPr>
          <p:nvPr>
            <p:ph type="sldNum" sz="quarter" idx="12"/>
          </p:nvPr>
        </p:nvSpPr>
        <p:spPr/>
        <p:txBody>
          <a:bodyPr/>
          <a:lstStyle/>
          <a:p>
            <a:fld id="{612D0BAA-0FC8-4992-A71E-38F0BE580EDD}" type="slidenum">
              <a:rPr lang="nl-NL" smtClean="0"/>
              <a:t>‹nr.›</a:t>
            </a:fld>
            <a:endParaRPr lang="nl-NL"/>
          </a:p>
        </p:txBody>
      </p:sp>
    </p:spTree>
    <p:extLst>
      <p:ext uri="{BB962C8B-B14F-4D97-AF65-F5344CB8AC3E}">
        <p14:creationId xmlns:p14="http://schemas.microsoft.com/office/powerpoint/2010/main" val="1367964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C6E8D6-9551-4CF4-A587-AB98271628D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A55FD93-3048-5BED-5965-BD1318FA0A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DC87DBF-B1D5-AF89-EFF4-35725932AB9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4D50FA4-2D41-E24A-5180-4971D7AF92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1E6E443-8FA3-9239-D680-08F6A9455C0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677BE7D-AC1A-AB0E-B14A-00DB16435A13}"/>
              </a:ext>
            </a:extLst>
          </p:cNvPr>
          <p:cNvSpPr>
            <a:spLocks noGrp="1"/>
          </p:cNvSpPr>
          <p:nvPr>
            <p:ph type="dt" sz="half" idx="10"/>
          </p:nvPr>
        </p:nvSpPr>
        <p:spPr/>
        <p:txBody>
          <a:bodyPr/>
          <a:lstStyle/>
          <a:p>
            <a:fld id="{1225FEEB-8CEB-44A7-8D40-42534647893C}" type="datetimeFigureOut">
              <a:rPr lang="nl-NL" smtClean="0"/>
              <a:t>20-3-2025</a:t>
            </a:fld>
            <a:endParaRPr lang="nl-NL"/>
          </a:p>
        </p:txBody>
      </p:sp>
      <p:sp>
        <p:nvSpPr>
          <p:cNvPr id="8" name="Tijdelijke aanduiding voor voettekst 7">
            <a:extLst>
              <a:ext uri="{FF2B5EF4-FFF2-40B4-BE49-F238E27FC236}">
                <a16:creationId xmlns:a16="http://schemas.microsoft.com/office/drawing/2014/main" id="{8A22DFD3-EABD-C33D-F342-69CBE92039B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087895A-0234-80AE-5C53-7FD67E906354}"/>
              </a:ext>
            </a:extLst>
          </p:cNvPr>
          <p:cNvSpPr>
            <a:spLocks noGrp="1"/>
          </p:cNvSpPr>
          <p:nvPr>
            <p:ph type="sldNum" sz="quarter" idx="12"/>
          </p:nvPr>
        </p:nvSpPr>
        <p:spPr/>
        <p:txBody>
          <a:bodyPr/>
          <a:lstStyle/>
          <a:p>
            <a:fld id="{612D0BAA-0FC8-4992-A71E-38F0BE580EDD}" type="slidenum">
              <a:rPr lang="nl-NL" smtClean="0"/>
              <a:t>‹nr.›</a:t>
            </a:fld>
            <a:endParaRPr lang="nl-NL"/>
          </a:p>
        </p:txBody>
      </p:sp>
    </p:spTree>
    <p:extLst>
      <p:ext uri="{BB962C8B-B14F-4D97-AF65-F5344CB8AC3E}">
        <p14:creationId xmlns:p14="http://schemas.microsoft.com/office/powerpoint/2010/main" val="2601732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F1452-99F7-B6CE-3F22-89DBB110025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ADC26A0-A2C3-3AD6-C813-6BF70D66899D}"/>
              </a:ext>
            </a:extLst>
          </p:cNvPr>
          <p:cNvSpPr>
            <a:spLocks noGrp="1"/>
          </p:cNvSpPr>
          <p:nvPr>
            <p:ph type="dt" sz="half" idx="10"/>
          </p:nvPr>
        </p:nvSpPr>
        <p:spPr/>
        <p:txBody>
          <a:bodyPr/>
          <a:lstStyle/>
          <a:p>
            <a:fld id="{1225FEEB-8CEB-44A7-8D40-42534647893C}" type="datetimeFigureOut">
              <a:rPr lang="nl-NL" smtClean="0"/>
              <a:t>20-3-2025</a:t>
            </a:fld>
            <a:endParaRPr lang="nl-NL"/>
          </a:p>
        </p:txBody>
      </p:sp>
      <p:sp>
        <p:nvSpPr>
          <p:cNvPr id="4" name="Tijdelijke aanduiding voor voettekst 3">
            <a:extLst>
              <a:ext uri="{FF2B5EF4-FFF2-40B4-BE49-F238E27FC236}">
                <a16:creationId xmlns:a16="http://schemas.microsoft.com/office/drawing/2014/main" id="{830F4268-68B6-F5C6-1047-29685B1E451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461AA6-C7E8-079F-A2BF-D7F932DBA802}"/>
              </a:ext>
            </a:extLst>
          </p:cNvPr>
          <p:cNvSpPr>
            <a:spLocks noGrp="1"/>
          </p:cNvSpPr>
          <p:nvPr>
            <p:ph type="sldNum" sz="quarter" idx="12"/>
          </p:nvPr>
        </p:nvSpPr>
        <p:spPr/>
        <p:txBody>
          <a:bodyPr/>
          <a:lstStyle/>
          <a:p>
            <a:fld id="{612D0BAA-0FC8-4992-A71E-38F0BE580EDD}" type="slidenum">
              <a:rPr lang="nl-NL" smtClean="0"/>
              <a:t>‹nr.›</a:t>
            </a:fld>
            <a:endParaRPr lang="nl-NL"/>
          </a:p>
        </p:txBody>
      </p:sp>
    </p:spTree>
    <p:extLst>
      <p:ext uri="{BB962C8B-B14F-4D97-AF65-F5344CB8AC3E}">
        <p14:creationId xmlns:p14="http://schemas.microsoft.com/office/powerpoint/2010/main" val="3303424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9403ABD-5D69-3865-8850-21213A7F7411}"/>
              </a:ext>
            </a:extLst>
          </p:cNvPr>
          <p:cNvSpPr>
            <a:spLocks noGrp="1"/>
          </p:cNvSpPr>
          <p:nvPr>
            <p:ph type="dt" sz="half" idx="10"/>
          </p:nvPr>
        </p:nvSpPr>
        <p:spPr/>
        <p:txBody>
          <a:bodyPr/>
          <a:lstStyle/>
          <a:p>
            <a:fld id="{1225FEEB-8CEB-44A7-8D40-42534647893C}" type="datetimeFigureOut">
              <a:rPr lang="nl-NL" smtClean="0"/>
              <a:t>20-3-2025</a:t>
            </a:fld>
            <a:endParaRPr lang="nl-NL"/>
          </a:p>
        </p:txBody>
      </p:sp>
      <p:sp>
        <p:nvSpPr>
          <p:cNvPr id="3" name="Tijdelijke aanduiding voor voettekst 2">
            <a:extLst>
              <a:ext uri="{FF2B5EF4-FFF2-40B4-BE49-F238E27FC236}">
                <a16:creationId xmlns:a16="http://schemas.microsoft.com/office/drawing/2014/main" id="{3290BFD6-7579-AE31-C155-DCE4ED62F9E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0E7DB8B-3458-0C4F-337A-8BB6A06DA8E3}"/>
              </a:ext>
            </a:extLst>
          </p:cNvPr>
          <p:cNvSpPr>
            <a:spLocks noGrp="1"/>
          </p:cNvSpPr>
          <p:nvPr>
            <p:ph type="sldNum" sz="quarter" idx="12"/>
          </p:nvPr>
        </p:nvSpPr>
        <p:spPr/>
        <p:txBody>
          <a:bodyPr/>
          <a:lstStyle/>
          <a:p>
            <a:fld id="{612D0BAA-0FC8-4992-A71E-38F0BE580EDD}" type="slidenum">
              <a:rPr lang="nl-NL" smtClean="0"/>
              <a:t>‹nr.›</a:t>
            </a:fld>
            <a:endParaRPr lang="nl-NL"/>
          </a:p>
        </p:txBody>
      </p:sp>
    </p:spTree>
    <p:extLst>
      <p:ext uri="{BB962C8B-B14F-4D97-AF65-F5344CB8AC3E}">
        <p14:creationId xmlns:p14="http://schemas.microsoft.com/office/powerpoint/2010/main" val="2818329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7E76FB-7B94-6263-7841-AD1D57988A3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9D23443-50CF-ABBD-14D0-89568956C5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038029A-2F71-6EDC-AB42-8249D2655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AAFDCDE-0D95-AF66-8DC7-AAC13493E929}"/>
              </a:ext>
            </a:extLst>
          </p:cNvPr>
          <p:cNvSpPr>
            <a:spLocks noGrp="1"/>
          </p:cNvSpPr>
          <p:nvPr>
            <p:ph type="dt" sz="half" idx="10"/>
          </p:nvPr>
        </p:nvSpPr>
        <p:spPr/>
        <p:txBody>
          <a:bodyPr/>
          <a:lstStyle/>
          <a:p>
            <a:fld id="{1225FEEB-8CEB-44A7-8D40-42534647893C}" type="datetimeFigureOut">
              <a:rPr lang="nl-NL" smtClean="0"/>
              <a:t>20-3-2025</a:t>
            </a:fld>
            <a:endParaRPr lang="nl-NL"/>
          </a:p>
        </p:txBody>
      </p:sp>
      <p:sp>
        <p:nvSpPr>
          <p:cNvPr id="6" name="Tijdelijke aanduiding voor voettekst 5">
            <a:extLst>
              <a:ext uri="{FF2B5EF4-FFF2-40B4-BE49-F238E27FC236}">
                <a16:creationId xmlns:a16="http://schemas.microsoft.com/office/drawing/2014/main" id="{94857AF7-1F79-C1FF-DA8B-AAF49F8ED1D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A5A3E07-1119-6B6C-4AE3-47977CE85773}"/>
              </a:ext>
            </a:extLst>
          </p:cNvPr>
          <p:cNvSpPr>
            <a:spLocks noGrp="1"/>
          </p:cNvSpPr>
          <p:nvPr>
            <p:ph type="sldNum" sz="quarter" idx="12"/>
          </p:nvPr>
        </p:nvSpPr>
        <p:spPr/>
        <p:txBody>
          <a:bodyPr/>
          <a:lstStyle/>
          <a:p>
            <a:fld id="{612D0BAA-0FC8-4992-A71E-38F0BE580EDD}" type="slidenum">
              <a:rPr lang="nl-NL" smtClean="0"/>
              <a:t>‹nr.›</a:t>
            </a:fld>
            <a:endParaRPr lang="nl-NL"/>
          </a:p>
        </p:txBody>
      </p:sp>
    </p:spTree>
    <p:extLst>
      <p:ext uri="{BB962C8B-B14F-4D97-AF65-F5344CB8AC3E}">
        <p14:creationId xmlns:p14="http://schemas.microsoft.com/office/powerpoint/2010/main" val="3033278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C45AC0-2FC8-EC4E-A92D-4895C24706B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348A48D-58D5-8DBC-30C7-1D40A2D728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3495D10-0579-3779-9366-07754AE623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2DF8285-1A7E-9D87-1763-BCB307976B8E}"/>
              </a:ext>
            </a:extLst>
          </p:cNvPr>
          <p:cNvSpPr>
            <a:spLocks noGrp="1"/>
          </p:cNvSpPr>
          <p:nvPr>
            <p:ph type="dt" sz="half" idx="10"/>
          </p:nvPr>
        </p:nvSpPr>
        <p:spPr/>
        <p:txBody>
          <a:bodyPr/>
          <a:lstStyle/>
          <a:p>
            <a:fld id="{1225FEEB-8CEB-44A7-8D40-42534647893C}" type="datetimeFigureOut">
              <a:rPr lang="nl-NL" smtClean="0"/>
              <a:t>20-3-2025</a:t>
            </a:fld>
            <a:endParaRPr lang="nl-NL"/>
          </a:p>
        </p:txBody>
      </p:sp>
      <p:sp>
        <p:nvSpPr>
          <p:cNvPr id="6" name="Tijdelijke aanduiding voor voettekst 5">
            <a:extLst>
              <a:ext uri="{FF2B5EF4-FFF2-40B4-BE49-F238E27FC236}">
                <a16:creationId xmlns:a16="http://schemas.microsoft.com/office/drawing/2014/main" id="{6E4DE985-8825-FB2B-2AFB-B27D13B130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9DE8FEE-972D-AE8C-C595-032B53EC946D}"/>
              </a:ext>
            </a:extLst>
          </p:cNvPr>
          <p:cNvSpPr>
            <a:spLocks noGrp="1"/>
          </p:cNvSpPr>
          <p:nvPr>
            <p:ph type="sldNum" sz="quarter" idx="12"/>
          </p:nvPr>
        </p:nvSpPr>
        <p:spPr/>
        <p:txBody>
          <a:bodyPr/>
          <a:lstStyle/>
          <a:p>
            <a:fld id="{612D0BAA-0FC8-4992-A71E-38F0BE580EDD}" type="slidenum">
              <a:rPr lang="nl-NL" smtClean="0"/>
              <a:t>‹nr.›</a:t>
            </a:fld>
            <a:endParaRPr lang="nl-NL"/>
          </a:p>
        </p:txBody>
      </p:sp>
    </p:spTree>
    <p:extLst>
      <p:ext uri="{BB962C8B-B14F-4D97-AF65-F5344CB8AC3E}">
        <p14:creationId xmlns:p14="http://schemas.microsoft.com/office/powerpoint/2010/main" val="274030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696DDDB-5A0F-C1CC-BC30-678FEEE88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FE339EF-9717-9A17-57D3-ED6C0BB0B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39A4097-BC4E-238D-1892-BBF1C16831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225FEEB-8CEB-44A7-8D40-42534647893C}" type="datetimeFigureOut">
              <a:rPr lang="nl-NL" smtClean="0"/>
              <a:t>20-3-2025</a:t>
            </a:fld>
            <a:endParaRPr lang="nl-NL"/>
          </a:p>
        </p:txBody>
      </p:sp>
      <p:sp>
        <p:nvSpPr>
          <p:cNvPr id="5" name="Tijdelijke aanduiding voor voettekst 4">
            <a:extLst>
              <a:ext uri="{FF2B5EF4-FFF2-40B4-BE49-F238E27FC236}">
                <a16:creationId xmlns:a16="http://schemas.microsoft.com/office/drawing/2014/main" id="{2A2DFECF-4BD3-9BA9-9B12-D82253E83A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4085B895-934F-F63F-F02E-D132E821F5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2D0BAA-0FC8-4992-A71E-38F0BE580EDD}" type="slidenum">
              <a:rPr lang="nl-NL" smtClean="0"/>
              <a:t>‹nr.›</a:t>
            </a:fld>
            <a:endParaRPr lang="nl-NL"/>
          </a:p>
        </p:txBody>
      </p:sp>
    </p:spTree>
    <p:extLst>
      <p:ext uri="{BB962C8B-B14F-4D97-AF65-F5344CB8AC3E}">
        <p14:creationId xmlns:p14="http://schemas.microsoft.com/office/powerpoint/2010/main" val="3590163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C5727-57A8-4701-60BF-7EA81801D229}"/>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AB10E7B2-6C22-48CD-2A59-4D584787BA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814ED152-216E-D620-7D0C-0E06204E6C9A}"/>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3" name="TextBox 2">
            <a:extLst>
              <a:ext uri="{FF2B5EF4-FFF2-40B4-BE49-F238E27FC236}">
                <a16:creationId xmlns:a16="http://schemas.microsoft.com/office/drawing/2014/main" id="{4FA1AA74-C1C3-2F32-F873-E788A2B626DE}"/>
              </a:ext>
            </a:extLst>
          </p:cNvPr>
          <p:cNvSpPr txBox="1"/>
          <p:nvPr/>
        </p:nvSpPr>
        <p:spPr>
          <a:xfrm>
            <a:off x="2" y="870112"/>
            <a:ext cx="12191999" cy="769441"/>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4400" dirty="0">
                <a:latin typeface="Nirmala Text" panose="020B0502040204020203" pitchFamily="34" charset="0"/>
                <a:ea typeface="Nirmala Text" panose="020B0502040204020203" pitchFamily="34" charset="0"/>
                <a:cs typeface="Nirmala Text" panose="020B0502040204020203" pitchFamily="34" charset="0"/>
              </a:rPr>
              <a:t>GRIP OP DE MARGE IN JOUW BLOEMENZAAK</a:t>
            </a:r>
            <a:endParaRPr lang="LID4096" sz="4400" dirty="0">
              <a:latin typeface="Nirmala Text" panose="020B0502040204020203" pitchFamily="34" charset="0"/>
              <a:ea typeface="Nirmala Text" panose="020B0502040204020203" pitchFamily="34" charset="0"/>
              <a:cs typeface="Nirmala Text" panose="020B0502040204020203" pitchFamily="34" charset="0"/>
            </a:endParaRPr>
          </a:p>
        </p:txBody>
      </p:sp>
      <p:pic>
        <p:nvPicPr>
          <p:cNvPr id="4" name="Picture 3">
            <a:extLst>
              <a:ext uri="{FF2B5EF4-FFF2-40B4-BE49-F238E27FC236}">
                <a16:creationId xmlns:a16="http://schemas.microsoft.com/office/drawing/2014/main" id="{AE5EF495-E145-AAF8-ED52-6ADD0046AC24}"/>
              </a:ext>
            </a:extLst>
          </p:cNvPr>
          <p:cNvPicPr>
            <a:picLocks noChangeAspect="1"/>
          </p:cNvPicPr>
          <p:nvPr/>
        </p:nvPicPr>
        <p:blipFill>
          <a:blip r:embed="rId4"/>
          <a:stretch>
            <a:fillRect/>
          </a:stretch>
        </p:blipFill>
        <p:spPr>
          <a:xfrm>
            <a:off x="4154778" y="2509662"/>
            <a:ext cx="3882444" cy="3882444"/>
          </a:xfrm>
          <a:prstGeom prst="rect">
            <a:avLst/>
          </a:prstGeom>
        </p:spPr>
      </p:pic>
    </p:spTree>
    <p:extLst>
      <p:ext uri="{BB962C8B-B14F-4D97-AF65-F5344CB8AC3E}">
        <p14:creationId xmlns:p14="http://schemas.microsoft.com/office/powerpoint/2010/main" val="2981596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4383B-E4C3-4DD4-8267-A2D6272005D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4D4646-6BE9-8B38-2FC3-752A2368A181}"/>
              </a:ext>
            </a:extLst>
          </p:cNvPr>
          <p:cNvPicPr>
            <a:picLocks noChangeAspect="1"/>
          </p:cNvPicPr>
          <p:nvPr/>
        </p:nvPicPr>
        <p:blipFill>
          <a:blip r:embed="rId3"/>
          <a:stretch>
            <a:fillRect/>
          </a:stretch>
        </p:blipFill>
        <p:spPr>
          <a:xfrm>
            <a:off x="639673" y="2356282"/>
            <a:ext cx="5074531" cy="3168178"/>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0FF488EB-EA8D-94EE-0FEB-A66055190B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8F0DC48A-B7F0-7420-210D-FB802ED14603}"/>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6" name="TextBox 5">
            <a:extLst>
              <a:ext uri="{FF2B5EF4-FFF2-40B4-BE49-F238E27FC236}">
                <a16:creationId xmlns:a16="http://schemas.microsoft.com/office/drawing/2014/main" id="{2887431B-561B-A6D4-F140-42EAFA9E6D15}"/>
              </a:ext>
            </a:extLst>
          </p:cNvPr>
          <p:cNvSpPr txBox="1"/>
          <p:nvPr/>
        </p:nvSpPr>
        <p:spPr>
          <a:xfrm>
            <a:off x="2" y="566291"/>
            <a:ext cx="12191999" cy="769441"/>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4400" dirty="0">
                <a:latin typeface="Nirmala Text" panose="020B0502040204020203" pitchFamily="34" charset="0"/>
                <a:ea typeface="Nirmala Text" panose="020B0502040204020203" pitchFamily="34" charset="0"/>
                <a:cs typeface="Nirmala Text" panose="020B0502040204020203" pitchFamily="34" charset="0"/>
              </a:rPr>
              <a:t>PRIJS OPTIMALISATIE</a:t>
            </a:r>
            <a:endParaRPr lang="LID4096" sz="4400" dirty="0">
              <a:latin typeface="Nirmala Text" panose="020B0502040204020203" pitchFamily="34" charset="0"/>
              <a:ea typeface="Nirmala Text" panose="020B0502040204020203" pitchFamily="34" charset="0"/>
              <a:cs typeface="Nirmala Text" panose="020B0502040204020203" pitchFamily="34" charset="0"/>
            </a:endParaRPr>
          </a:p>
        </p:txBody>
      </p:sp>
      <p:pic>
        <p:nvPicPr>
          <p:cNvPr id="7" name="Picture 6" descr="Cartoon of a person and person in a flower shop&#10;&#10;Description automatically generated">
            <a:extLst>
              <a:ext uri="{FF2B5EF4-FFF2-40B4-BE49-F238E27FC236}">
                <a16:creationId xmlns:a16="http://schemas.microsoft.com/office/drawing/2014/main" id="{CB3C711F-DA24-8AAA-25E8-9E6F33198F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6588" y="2227126"/>
            <a:ext cx="3426493" cy="3426493"/>
          </a:xfrm>
          <a:prstGeom prst="rect">
            <a:avLst/>
          </a:prstGeom>
        </p:spPr>
      </p:pic>
      <p:sp>
        <p:nvSpPr>
          <p:cNvPr id="8" name="Oval 7">
            <a:extLst>
              <a:ext uri="{FF2B5EF4-FFF2-40B4-BE49-F238E27FC236}">
                <a16:creationId xmlns:a16="http://schemas.microsoft.com/office/drawing/2014/main" id="{DC5D6C76-8D5E-B81E-5942-3DA9F8451016}"/>
              </a:ext>
            </a:extLst>
          </p:cNvPr>
          <p:cNvSpPr/>
          <p:nvPr/>
        </p:nvSpPr>
        <p:spPr>
          <a:xfrm>
            <a:off x="8320374" y="4597951"/>
            <a:ext cx="2432707" cy="121557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grpSp>
        <p:nvGrpSpPr>
          <p:cNvPr id="9" name="Group 8">
            <a:extLst>
              <a:ext uri="{FF2B5EF4-FFF2-40B4-BE49-F238E27FC236}">
                <a16:creationId xmlns:a16="http://schemas.microsoft.com/office/drawing/2014/main" id="{E8F017DD-115E-9232-ADFA-DD2613D01C4D}"/>
              </a:ext>
            </a:extLst>
          </p:cNvPr>
          <p:cNvGrpSpPr/>
          <p:nvPr/>
        </p:nvGrpSpPr>
        <p:grpSpPr>
          <a:xfrm>
            <a:off x="626866" y="3625751"/>
            <a:ext cx="5001410" cy="1778000"/>
            <a:chOff x="626866" y="3625751"/>
            <a:chExt cx="5001410" cy="1778000"/>
          </a:xfrm>
        </p:grpSpPr>
        <p:cxnSp>
          <p:nvCxnSpPr>
            <p:cNvPr id="4" name="Straight Connector 3">
              <a:extLst>
                <a:ext uri="{FF2B5EF4-FFF2-40B4-BE49-F238E27FC236}">
                  <a16:creationId xmlns:a16="http://schemas.microsoft.com/office/drawing/2014/main" id="{DFC5E31B-ABB8-A95C-4AEF-CBC2E573020C}"/>
                </a:ext>
              </a:extLst>
            </p:cNvPr>
            <p:cNvCxnSpPr/>
            <p:nvPr/>
          </p:nvCxnSpPr>
          <p:spPr>
            <a:xfrm>
              <a:off x="626866" y="3625751"/>
              <a:ext cx="5001410" cy="1778000"/>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289A13DB-0D3A-36E9-58A5-5AC5366D02F9}"/>
                </a:ext>
              </a:extLst>
            </p:cNvPr>
            <p:cNvCxnSpPr>
              <a:cxnSpLocks/>
            </p:cNvCxnSpPr>
            <p:nvPr/>
          </p:nvCxnSpPr>
          <p:spPr>
            <a:xfrm flipV="1">
              <a:off x="639673" y="3625751"/>
              <a:ext cx="4988603" cy="1764000"/>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883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565B6-297C-E7E0-5967-90B30F9C0E30}"/>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61009A71-13A9-5934-4D03-0C0F2628F269}"/>
              </a:ext>
            </a:extLst>
          </p:cNvPr>
          <p:cNvGrpSpPr/>
          <p:nvPr/>
        </p:nvGrpSpPr>
        <p:grpSpPr>
          <a:xfrm>
            <a:off x="5901898" y="1102442"/>
            <a:ext cx="5905169" cy="4894778"/>
            <a:chOff x="3198568" y="1039589"/>
            <a:chExt cx="5905169" cy="4894778"/>
          </a:xfrm>
        </p:grpSpPr>
        <p:sp>
          <p:nvSpPr>
            <p:cNvPr id="4" name="Oval 3">
              <a:extLst>
                <a:ext uri="{FF2B5EF4-FFF2-40B4-BE49-F238E27FC236}">
                  <a16:creationId xmlns:a16="http://schemas.microsoft.com/office/drawing/2014/main" id="{853E1972-FB6E-8943-2355-B621F11A41FD}"/>
                </a:ext>
              </a:extLst>
            </p:cNvPr>
            <p:cNvSpPr/>
            <p:nvPr/>
          </p:nvSpPr>
          <p:spPr>
            <a:xfrm>
              <a:off x="6914557" y="2374573"/>
              <a:ext cx="2189180" cy="184958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867" dirty="0">
                  <a:solidFill>
                    <a:schemeClr val="bg1"/>
                  </a:solidFill>
                </a:rPr>
                <a:t>Verschillende leveranciers</a:t>
              </a:r>
              <a:endParaRPr lang="LID4096" sz="1867" dirty="0">
                <a:solidFill>
                  <a:schemeClr val="bg1"/>
                </a:solidFill>
              </a:endParaRPr>
            </a:p>
          </p:txBody>
        </p:sp>
        <p:sp>
          <p:nvSpPr>
            <p:cNvPr id="5" name="Oval 4">
              <a:extLst>
                <a:ext uri="{FF2B5EF4-FFF2-40B4-BE49-F238E27FC236}">
                  <a16:creationId xmlns:a16="http://schemas.microsoft.com/office/drawing/2014/main" id="{DC148771-4C99-BA11-2C82-32E9C76418DE}"/>
                </a:ext>
              </a:extLst>
            </p:cNvPr>
            <p:cNvSpPr/>
            <p:nvPr/>
          </p:nvSpPr>
          <p:spPr>
            <a:xfrm>
              <a:off x="4164378" y="1039589"/>
              <a:ext cx="2192481" cy="184958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867" dirty="0">
                  <a:solidFill>
                    <a:schemeClr val="bg1"/>
                  </a:solidFill>
                </a:rPr>
                <a:t>Transactie</a:t>
              </a:r>
            </a:p>
            <a:p>
              <a:pPr algn="ctr"/>
              <a:r>
                <a:rPr lang="nl-NL" sz="1867" dirty="0">
                  <a:solidFill>
                    <a:schemeClr val="bg1"/>
                  </a:solidFill>
                </a:rPr>
                <a:t>kosten</a:t>
              </a:r>
            </a:p>
          </p:txBody>
        </p:sp>
        <p:sp>
          <p:nvSpPr>
            <p:cNvPr id="9" name="Oval 8">
              <a:extLst>
                <a:ext uri="{FF2B5EF4-FFF2-40B4-BE49-F238E27FC236}">
                  <a16:creationId xmlns:a16="http://schemas.microsoft.com/office/drawing/2014/main" id="{79BBF16F-5646-643F-9BC7-D0DE5174814B}"/>
                </a:ext>
              </a:extLst>
            </p:cNvPr>
            <p:cNvSpPr/>
            <p:nvPr/>
          </p:nvSpPr>
          <p:spPr>
            <a:xfrm>
              <a:off x="6653697" y="3636446"/>
              <a:ext cx="2192481" cy="184958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867" dirty="0">
                  <a:solidFill>
                    <a:schemeClr val="bg1"/>
                  </a:solidFill>
                </a:rPr>
                <a:t>KOA</a:t>
              </a:r>
            </a:p>
            <a:p>
              <a:pPr algn="ctr"/>
              <a:r>
                <a:rPr lang="nl-NL" sz="1867" dirty="0">
                  <a:solidFill>
                    <a:schemeClr val="bg1"/>
                  </a:solidFill>
                </a:rPr>
                <a:t>kosten</a:t>
              </a:r>
            </a:p>
          </p:txBody>
        </p:sp>
        <p:sp>
          <p:nvSpPr>
            <p:cNvPr id="11" name="Oval 10">
              <a:extLst>
                <a:ext uri="{FF2B5EF4-FFF2-40B4-BE49-F238E27FC236}">
                  <a16:creationId xmlns:a16="http://schemas.microsoft.com/office/drawing/2014/main" id="{24CA7AA0-895D-59AE-2005-008E52EB274D}"/>
                </a:ext>
              </a:extLst>
            </p:cNvPr>
            <p:cNvSpPr/>
            <p:nvPr/>
          </p:nvSpPr>
          <p:spPr>
            <a:xfrm>
              <a:off x="6022076" y="1100446"/>
              <a:ext cx="2192481" cy="184958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867" dirty="0">
                  <a:solidFill>
                    <a:schemeClr val="bg1"/>
                  </a:solidFill>
                </a:rPr>
                <a:t>Service heffing </a:t>
              </a:r>
            </a:p>
          </p:txBody>
        </p:sp>
        <p:sp>
          <p:nvSpPr>
            <p:cNvPr id="12" name="Oval 11">
              <a:extLst>
                <a:ext uri="{FF2B5EF4-FFF2-40B4-BE49-F238E27FC236}">
                  <a16:creationId xmlns:a16="http://schemas.microsoft.com/office/drawing/2014/main" id="{F4C784C6-BFF5-D85F-7E0F-8FD9692CE965}"/>
                </a:ext>
              </a:extLst>
            </p:cNvPr>
            <p:cNvSpPr/>
            <p:nvPr/>
          </p:nvSpPr>
          <p:spPr>
            <a:xfrm>
              <a:off x="3568735" y="3732622"/>
              <a:ext cx="2192481" cy="184958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867" dirty="0">
                  <a:solidFill>
                    <a:schemeClr val="bg1"/>
                  </a:solidFill>
                </a:rPr>
                <a:t>Fust</a:t>
              </a:r>
            </a:p>
            <a:p>
              <a:pPr algn="ctr"/>
              <a:r>
                <a:rPr lang="nl-NL" sz="1867" dirty="0">
                  <a:solidFill>
                    <a:schemeClr val="bg1"/>
                  </a:solidFill>
                </a:rPr>
                <a:t>kosten</a:t>
              </a:r>
            </a:p>
          </p:txBody>
        </p:sp>
        <p:sp>
          <p:nvSpPr>
            <p:cNvPr id="13" name="Oval 12">
              <a:extLst>
                <a:ext uri="{FF2B5EF4-FFF2-40B4-BE49-F238E27FC236}">
                  <a16:creationId xmlns:a16="http://schemas.microsoft.com/office/drawing/2014/main" id="{68EAAEEB-A54F-C972-4773-BB473BAE06DF}"/>
                </a:ext>
              </a:extLst>
            </p:cNvPr>
            <p:cNvSpPr/>
            <p:nvPr/>
          </p:nvSpPr>
          <p:spPr>
            <a:xfrm>
              <a:off x="3198568" y="2294903"/>
              <a:ext cx="2192481" cy="184958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867" dirty="0">
                  <a:solidFill>
                    <a:schemeClr val="bg1"/>
                  </a:solidFill>
                </a:rPr>
                <a:t>Steel / Bos</a:t>
              </a:r>
            </a:p>
            <a:p>
              <a:pPr algn="ctr"/>
              <a:r>
                <a:rPr lang="nl-NL" sz="1867" dirty="0">
                  <a:solidFill>
                    <a:schemeClr val="bg1"/>
                  </a:solidFill>
                </a:rPr>
                <a:t>prijzen</a:t>
              </a:r>
            </a:p>
          </p:txBody>
        </p:sp>
        <p:sp>
          <p:nvSpPr>
            <p:cNvPr id="14" name="Oval 13">
              <a:extLst>
                <a:ext uri="{FF2B5EF4-FFF2-40B4-BE49-F238E27FC236}">
                  <a16:creationId xmlns:a16="http://schemas.microsoft.com/office/drawing/2014/main" id="{FC3C0782-C3E8-8CE4-48E4-E9AC806B8BA9}"/>
                </a:ext>
              </a:extLst>
            </p:cNvPr>
            <p:cNvSpPr/>
            <p:nvPr/>
          </p:nvSpPr>
          <p:spPr>
            <a:xfrm>
              <a:off x="5184685" y="4084785"/>
              <a:ext cx="2192481" cy="184958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867" dirty="0">
                  <a:solidFill>
                    <a:schemeClr val="bg1"/>
                  </a:solidFill>
                </a:rPr>
                <a:t>BTW</a:t>
              </a:r>
            </a:p>
            <a:p>
              <a:pPr algn="ctr"/>
              <a:r>
                <a:rPr lang="nl-NL" sz="1867" dirty="0">
                  <a:solidFill>
                    <a:schemeClr val="bg1"/>
                  </a:solidFill>
                </a:rPr>
                <a:t>Hoog / Laag</a:t>
              </a:r>
            </a:p>
            <a:p>
              <a:pPr algn="ctr"/>
              <a:r>
                <a:rPr lang="nl-NL" sz="1867" dirty="0">
                  <a:solidFill>
                    <a:schemeClr val="bg1"/>
                  </a:solidFill>
                </a:rPr>
                <a:t>Tarief</a:t>
              </a:r>
            </a:p>
          </p:txBody>
        </p:sp>
        <p:sp>
          <p:nvSpPr>
            <p:cNvPr id="16" name="Oval 15">
              <a:extLst>
                <a:ext uri="{FF2B5EF4-FFF2-40B4-BE49-F238E27FC236}">
                  <a16:creationId xmlns:a16="http://schemas.microsoft.com/office/drawing/2014/main" id="{D33BF143-9FA0-840E-68CC-1B894A007936}"/>
                </a:ext>
              </a:extLst>
            </p:cNvPr>
            <p:cNvSpPr/>
            <p:nvPr/>
          </p:nvSpPr>
          <p:spPr>
            <a:xfrm>
              <a:off x="4999759" y="2499263"/>
              <a:ext cx="2284965" cy="1849582"/>
            </a:xfrm>
            <a:prstGeom prst="ellipse">
              <a:avLst/>
            </a:prstGeom>
            <a:solidFill>
              <a:srgbClr val="21B180"/>
            </a:solidFill>
            <a:ln>
              <a:solidFill>
                <a:srgbClr val="21B180"/>
              </a:solidFill>
            </a:ln>
          </p:spPr>
          <p:style>
            <a:lnRef idx="1">
              <a:schemeClr val="accent2"/>
            </a:lnRef>
            <a:fillRef idx="3">
              <a:schemeClr val="accent2"/>
            </a:fillRef>
            <a:effectRef idx="2">
              <a:schemeClr val="accent2"/>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867" dirty="0">
                  <a:solidFill>
                    <a:schemeClr val="bg1"/>
                  </a:solidFill>
                </a:rPr>
                <a:t>Vele verschillende partijen</a:t>
              </a:r>
              <a:endParaRPr lang="LID4096" sz="1867" dirty="0">
                <a:solidFill>
                  <a:schemeClr val="bg1"/>
                </a:solidFill>
              </a:endParaRPr>
            </a:p>
          </p:txBody>
        </p:sp>
      </p:grpSp>
      <p:pic>
        <p:nvPicPr>
          <p:cNvPr id="10" name="Picture 9" descr="A black text on a white background&#10;&#10;Description automatically generated">
            <a:extLst>
              <a:ext uri="{FF2B5EF4-FFF2-40B4-BE49-F238E27FC236}">
                <a16:creationId xmlns:a16="http://schemas.microsoft.com/office/drawing/2014/main" id="{6AE33267-A78E-CFD7-C256-6EAD72B6F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454E8C98-DA36-CD75-6490-DDE8007981D3}"/>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pic>
        <p:nvPicPr>
          <p:cNvPr id="2" name="Picture 1">
            <a:extLst>
              <a:ext uri="{FF2B5EF4-FFF2-40B4-BE49-F238E27FC236}">
                <a16:creationId xmlns:a16="http://schemas.microsoft.com/office/drawing/2014/main" id="{25677CE3-2CB1-B2E6-340A-3FDA75004FC1}"/>
              </a:ext>
            </a:extLst>
          </p:cNvPr>
          <p:cNvPicPr>
            <a:picLocks noChangeAspect="1"/>
          </p:cNvPicPr>
          <p:nvPr/>
        </p:nvPicPr>
        <p:blipFill>
          <a:blip r:embed="rId4"/>
          <a:stretch>
            <a:fillRect/>
          </a:stretch>
        </p:blipFill>
        <p:spPr>
          <a:xfrm>
            <a:off x="1003959" y="1048406"/>
            <a:ext cx="3134995" cy="3987322"/>
          </a:xfrm>
          <a:prstGeom prst="rect">
            <a:avLst/>
          </a:prstGeom>
        </p:spPr>
      </p:pic>
      <p:pic>
        <p:nvPicPr>
          <p:cNvPr id="3" name="Picture 2">
            <a:extLst>
              <a:ext uri="{FF2B5EF4-FFF2-40B4-BE49-F238E27FC236}">
                <a16:creationId xmlns:a16="http://schemas.microsoft.com/office/drawing/2014/main" id="{D2A53C4F-1D18-975E-BBF2-651FF980A0D3}"/>
              </a:ext>
            </a:extLst>
          </p:cNvPr>
          <p:cNvPicPr>
            <a:picLocks noChangeAspect="1"/>
          </p:cNvPicPr>
          <p:nvPr/>
        </p:nvPicPr>
        <p:blipFill>
          <a:blip r:embed="rId4"/>
          <a:stretch>
            <a:fillRect/>
          </a:stretch>
        </p:blipFill>
        <p:spPr>
          <a:xfrm>
            <a:off x="1295586" y="1504350"/>
            <a:ext cx="3134995" cy="3987322"/>
          </a:xfrm>
          <a:prstGeom prst="rect">
            <a:avLst/>
          </a:prstGeom>
        </p:spPr>
      </p:pic>
      <p:pic>
        <p:nvPicPr>
          <p:cNvPr id="6" name="Picture 5">
            <a:extLst>
              <a:ext uri="{FF2B5EF4-FFF2-40B4-BE49-F238E27FC236}">
                <a16:creationId xmlns:a16="http://schemas.microsoft.com/office/drawing/2014/main" id="{DF4F0F7C-D781-2221-2ED1-38CB4593DBF4}"/>
              </a:ext>
            </a:extLst>
          </p:cNvPr>
          <p:cNvPicPr>
            <a:picLocks noChangeAspect="1"/>
          </p:cNvPicPr>
          <p:nvPr/>
        </p:nvPicPr>
        <p:blipFill>
          <a:blip r:embed="rId4"/>
          <a:stretch>
            <a:fillRect/>
          </a:stretch>
        </p:blipFill>
        <p:spPr>
          <a:xfrm>
            <a:off x="1560023" y="2027802"/>
            <a:ext cx="3134995" cy="3987322"/>
          </a:xfrm>
          <a:prstGeom prst="rect">
            <a:avLst/>
          </a:prstGeom>
        </p:spPr>
      </p:pic>
    </p:spTree>
    <p:extLst>
      <p:ext uri="{BB962C8B-B14F-4D97-AF65-F5344CB8AC3E}">
        <p14:creationId xmlns:p14="http://schemas.microsoft.com/office/powerpoint/2010/main" val="847276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33CB6-C618-0FFB-C156-2E19E2001400}"/>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575CC112-C5F4-9BB4-4BA7-C25A55B564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8B63F2E4-5B7B-166E-8005-CF3083977FB3}"/>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pic>
        <p:nvPicPr>
          <p:cNvPr id="8" name="Picture 7" descr="A person in a green apron sitting at a desk with a calculator and a bunch of papers&#10;&#10;AI-generated content may be incorrect.">
            <a:extLst>
              <a:ext uri="{FF2B5EF4-FFF2-40B4-BE49-F238E27FC236}">
                <a16:creationId xmlns:a16="http://schemas.microsoft.com/office/drawing/2014/main" id="{B0FFB85B-0C8F-7A70-D222-7349551BFB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5567" y="808567"/>
            <a:ext cx="5240867" cy="5240867"/>
          </a:xfrm>
          <a:prstGeom prst="rect">
            <a:avLst/>
          </a:prstGeom>
        </p:spPr>
      </p:pic>
    </p:spTree>
    <p:extLst>
      <p:ext uri="{BB962C8B-B14F-4D97-AF65-F5344CB8AC3E}">
        <p14:creationId xmlns:p14="http://schemas.microsoft.com/office/powerpoint/2010/main" val="2497607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DD8BB-D7CA-E06B-5149-8B6E0CC5DD46}"/>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1F3185A5-CE53-C1B0-F453-6CC342A0E3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35DE2310-0321-91B1-0059-02D9058D3FE3}"/>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pic>
        <p:nvPicPr>
          <p:cNvPr id="65" name="Picture 64">
            <a:extLst>
              <a:ext uri="{FF2B5EF4-FFF2-40B4-BE49-F238E27FC236}">
                <a16:creationId xmlns:a16="http://schemas.microsoft.com/office/drawing/2014/main" id="{4CA475D9-E413-2379-3C45-710D5DB2B266}"/>
              </a:ext>
            </a:extLst>
          </p:cNvPr>
          <p:cNvPicPr>
            <a:picLocks noChangeAspect="1"/>
          </p:cNvPicPr>
          <p:nvPr/>
        </p:nvPicPr>
        <p:blipFill>
          <a:blip r:embed="rId4"/>
          <a:stretch>
            <a:fillRect/>
          </a:stretch>
        </p:blipFill>
        <p:spPr>
          <a:xfrm>
            <a:off x="1495514" y="1156222"/>
            <a:ext cx="4600486" cy="4545557"/>
          </a:xfrm>
          <a:prstGeom prst="rect">
            <a:avLst/>
          </a:prstGeom>
        </p:spPr>
      </p:pic>
      <p:pic>
        <p:nvPicPr>
          <p:cNvPr id="9" name="Picture 8">
            <a:extLst>
              <a:ext uri="{FF2B5EF4-FFF2-40B4-BE49-F238E27FC236}">
                <a16:creationId xmlns:a16="http://schemas.microsoft.com/office/drawing/2014/main" id="{8ED1D815-0C46-3FA7-1A7E-605252967BC2}"/>
              </a:ext>
            </a:extLst>
          </p:cNvPr>
          <p:cNvPicPr>
            <a:picLocks noChangeAspect="1"/>
          </p:cNvPicPr>
          <p:nvPr/>
        </p:nvPicPr>
        <p:blipFill>
          <a:blip r:embed="rId5"/>
          <a:stretch>
            <a:fillRect/>
          </a:stretch>
        </p:blipFill>
        <p:spPr>
          <a:xfrm>
            <a:off x="7793152" y="1789124"/>
            <a:ext cx="2904954" cy="1414750"/>
          </a:xfrm>
          <a:prstGeom prst="rect">
            <a:avLst/>
          </a:prstGeom>
        </p:spPr>
      </p:pic>
      <p:pic>
        <p:nvPicPr>
          <p:cNvPr id="11" name="Graphic 10" descr="Clipboard with solid fill">
            <a:extLst>
              <a:ext uri="{FF2B5EF4-FFF2-40B4-BE49-F238E27FC236}">
                <a16:creationId xmlns:a16="http://schemas.microsoft.com/office/drawing/2014/main" id="{C072681F-3A64-A60E-DA79-A45A5A26C3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84176" y="3314791"/>
            <a:ext cx="1557867" cy="1557867"/>
          </a:xfrm>
          <a:prstGeom prst="rect">
            <a:avLst/>
          </a:prstGeom>
        </p:spPr>
      </p:pic>
    </p:spTree>
    <p:extLst>
      <p:ext uri="{BB962C8B-B14F-4D97-AF65-F5344CB8AC3E}">
        <p14:creationId xmlns:p14="http://schemas.microsoft.com/office/powerpoint/2010/main" val="3339262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D5928-03C2-8942-9F00-A371F1817A77}"/>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81466D34-3837-3699-98D1-CC4C01A57B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06D90EAD-BABE-4623-1F61-32164578F817}"/>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pic>
        <p:nvPicPr>
          <p:cNvPr id="5" name="Picture 4" descr="A screenshot of a phone&#10;&#10;Description automatically generated">
            <a:extLst>
              <a:ext uri="{FF2B5EF4-FFF2-40B4-BE49-F238E27FC236}">
                <a16:creationId xmlns:a16="http://schemas.microsoft.com/office/drawing/2014/main" id="{904D23C3-25CB-5615-97F6-659EC60B5A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701" y="464738"/>
            <a:ext cx="3056075" cy="6161442"/>
          </a:xfrm>
          <a:prstGeom prst="rect">
            <a:avLst/>
          </a:prstGeom>
        </p:spPr>
      </p:pic>
    </p:spTree>
    <p:extLst>
      <p:ext uri="{BB962C8B-B14F-4D97-AF65-F5344CB8AC3E}">
        <p14:creationId xmlns:p14="http://schemas.microsoft.com/office/powerpoint/2010/main" val="755364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B33AF-D57D-F2B8-B4B8-13DEF2E894D3}"/>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CF1BB1F1-3600-E3CD-5A50-D814766722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07F15D85-79C6-3514-04ED-708E8C76926C}"/>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4" name="Oval 3">
            <a:extLst>
              <a:ext uri="{FF2B5EF4-FFF2-40B4-BE49-F238E27FC236}">
                <a16:creationId xmlns:a16="http://schemas.microsoft.com/office/drawing/2014/main" id="{76B8AB1B-22AE-444B-0688-75FE2131008E}"/>
              </a:ext>
            </a:extLst>
          </p:cNvPr>
          <p:cNvSpPr/>
          <p:nvPr/>
        </p:nvSpPr>
        <p:spPr>
          <a:xfrm>
            <a:off x="1426050" y="1122218"/>
            <a:ext cx="1260000" cy="1260000"/>
          </a:xfrm>
          <a:prstGeom prst="ellipse">
            <a:avLst/>
          </a:prstGeom>
          <a:solidFill>
            <a:srgbClr val="207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6000" dirty="0">
                <a:solidFill>
                  <a:schemeClr val="bg1"/>
                </a:solidFill>
              </a:rPr>
              <a:t>1</a:t>
            </a:r>
            <a:endParaRPr lang="LID4096" sz="6000" dirty="0">
              <a:solidFill>
                <a:schemeClr val="bg1"/>
              </a:solidFill>
            </a:endParaRPr>
          </a:p>
        </p:txBody>
      </p:sp>
      <p:sp>
        <p:nvSpPr>
          <p:cNvPr id="11" name="Rectangle: Rounded Corners 10">
            <a:extLst>
              <a:ext uri="{FF2B5EF4-FFF2-40B4-BE49-F238E27FC236}">
                <a16:creationId xmlns:a16="http://schemas.microsoft.com/office/drawing/2014/main" id="{C044CF2D-CA82-F78B-7527-D66F9A090464}"/>
              </a:ext>
            </a:extLst>
          </p:cNvPr>
          <p:cNvSpPr/>
          <p:nvPr/>
        </p:nvSpPr>
        <p:spPr>
          <a:xfrm>
            <a:off x="585736" y="3429001"/>
            <a:ext cx="2940628" cy="716973"/>
          </a:xfrm>
          <a:prstGeom prst="roundRect">
            <a:avLst/>
          </a:prstGeom>
          <a:solidFill>
            <a:srgbClr val="207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600" dirty="0">
                <a:solidFill>
                  <a:schemeClr val="bg1"/>
                </a:solidFill>
              </a:rPr>
              <a:t>Partijen worden ingelezen</a:t>
            </a:r>
            <a:endParaRPr lang="LID4096" sz="1600" dirty="0">
              <a:solidFill>
                <a:schemeClr val="bg1"/>
              </a:solidFill>
            </a:endParaRPr>
          </a:p>
        </p:txBody>
      </p:sp>
      <p:sp>
        <p:nvSpPr>
          <p:cNvPr id="12" name="Rectangle: Rounded Corners 11">
            <a:extLst>
              <a:ext uri="{FF2B5EF4-FFF2-40B4-BE49-F238E27FC236}">
                <a16:creationId xmlns:a16="http://schemas.microsoft.com/office/drawing/2014/main" id="{9B983F6E-D2BC-B8FE-8D83-B2211A55103C}"/>
              </a:ext>
            </a:extLst>
          </p:cNvPr>
          <p:cNvSpPr/>
          <p:nvPr/>
        </p:nvSpPr>
        <p:spPr>
          <a:xfrm>
            <a:off x="585736" y="4256424"/>
            <a:ext cx="2940628" cy="716973"/>
          </a:xfrm>
          <a:prstGeom prst="roundRect">
            <a:avLst/>
          </a:prstGeom>
          <a:solidFill>
            <a:srgbClr val="207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600" dirty="0">
                <a:solidFill>
                  <a:schemeClr val="bg1"/>
                </a:solidFill>
              </a:rPr>
              <a:t>Kostprijs per stuk berekenen</a:t>
            </a:r>
            <a:endParaRPr lang="LID4096" sz="1600" dirty="0">
              <a:solidFill>
                <a:schemeClr val="bg1"/>
              </a:solidFill>
            </a:endParaRPr>
          </a:p>
        </p:txBody>
      </p:sp>
      <p:sp>
        <p:nvSpPr>
          <p:cNvPr id="13" name="Oval 12">
            <a:extLst>
              <a:ext uri="{FF2B5EF4-FFF2-40B4-BE49-F238E27FC236}">
                <a16:creationId xmlns:a16="http://schemas.microsoft.com/office/drawing/2014/main" id="{786EFF85-F89C-925F-7C34-F8FBB9FAA1EB}"/>
              </a:ext>
            </a:extLst>
          </p:cNvPr>
          <p:cNvSpPr/>
          <p:nvPr/>
        </p:nvSpPr>
        <p:spPr>
          <a:xfrm>
            <a:off x="5466000" y="1122218"/>
            <a:ext cx="1260000" cy="1260000"/>
          </a:xfrm>
          <a:prstGeom prst="ellipse">
            <a:avLst/>
          </a:prstGeom>
          <a:solidFill>
            <a:srgbClr val="207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6000" dirty="0">
                <a:solidFill>
                  <a:schemeClr val="bg1"/>
                </a:solidFill>
              </a:rPr>
              <a:t>2</a:t>
            </a:r>
            <a:endParaRPr lang="LID4096" sz="6000" dirty="0">
              <a:solidFill>
                <a:schemeClr val="bg1"/>
              </a:solidFill>
            </a:endParaRPr>
          </a:p>
        </p:txBody>
      </p:sp>
      <p:sp>
        <p:nvSpPr>
          <p:cNvPr id="14" name="Rectangle: Rounded Corners 13">
            <a:extLst>
              <a:ext uri="{FF2B5EF4-FFF2-40B4-BE49-F238E27FC236}">
                <a16:creationId xmlns:a16="http://schemas.microsoft.com/office/drawing/2014/main" id="{734A475D-D4EF-C0CE-D7BB-FFB7A8E96EB3}"/>
              </a:ext>
            </a:extLst>
          </p:cNvPr>
          <p:cNvSpPr/>
          <p:nvPr/>
        </p:nvSpPr>
        <p:spPr>
          <a:xfrm>
            <a:off x="4625686" y="3429001"/>
            <a:ext cx="2940628" cy="716973"/>
          </a:xfrm>
          <a:prstGeom prst="roundRect">
            <a:avLst/>
          </a:prstGeom>
          <a:solidFill>
            <a:srgbClr val="207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600" dirty="0">
                <a:solidFill>
                  <a:schemeClr val="bg1"/>
                </a:solidFill>
              </a:rPr>
              <a:t>Partijen koppelen </a:t>
            </a:r>
          </a:p>
          <a:p>
            <a:pPr algn="ctr"/>
            <a:r>
              <a:rPr lang="nl-NL" sz="1600" dirty="0">
                <a:solidFill>
                  <a:schemeClr val="bg1"/>
                </a:solidFill>
              </a:rPr>
              <a:t>aan prijslijst</a:t>
            </a:r>
            <a:endParaRPr lang="LID4096" sz="1600" dirty="0">
              <a:solidFill>
                <a:schemeClr val="bg1"/>
              </a:solidFill>
            </a:endParaRPr>
          </a:p>
        </p:txBody>
      </p:sp>
      <p:sp>
        <p:nvSpPr>
          <p:cNvPr id="16" name="Rectangle: Rounded Corners 15">
            <a:extLst>
              <a:ext uri="{FF2B5EF4-FFF2-40B4-BE49-F238E27FC236}">
                <a16:creationId xmlns:a16="http://schemas.microsoft.com/office/drawing/2014/main" id="{FDE55E95-54F7-9D40-1D4B-DE2E25D1A14F}"/>
              </a:ext>
            </a:extLst>
          </p:cNvPr>
          <p:cNvSpPr/>
          <p:nvPr/>
        </p:nvSpPr>
        <p:spPr>
          <a:xfrm>
            <a:off x="4625686" y="4256425"/>
            <a:ext cx="2940628" cy="716973"/>
          </a:xfrm>
          <a:prstGeom prst="roundRect">
            <a:avLst/>
          </a:prstGeom>
          <a:solidFill>
            <a:srgbClr val="207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600" dirty="0">
                <a:solidFill>
                  <a:schemeClr val="bg1"/>
                </a:solidFill>
              </a:rPr>
              <a:t>Check marge per partij</a:t>
            </a:r>
            <a:endParaRPr lang="LID4096" sz="1600" dirty="0">
              <a:solidFill>
                <a:schemeClr val="bg1"/>
              </a:solidFill>
            </a:endParaRPr>
          </a:p>
        </p:txBody>
      </p:sp>
      <p:sp>
        <p:nvSpPr>
          <p:cNvPr id="17" name="Oval 16">
            <a:extLst>
              <a:ext uri="{FF2B5EF4-FFF2-40B4-BE49-F238E27FC236}">
                <a16:creationId xmlns:a16="http://schemas.microsoft.com/office/drawing/2014/main" id="{7AAFA88E-187E-BC7B-BA3A-60000AF724CE}"/>
              </a:ext>
            </a:extLst>
          </p:cNvPr>
          <p:cNvSpPr/>
          <p:nvPr/>
        </p:nvSpPr>
        <p:spPr>
          <a:xfrm>
            <a:off x="9505950" y="1122218"/>
            <a:ext cx="1260000" cy="1260000"/>
          </a:xfrm>
          <a:prstGeom prst="ellipse">
            <a:avLst/>
          </a:prstGeom>
          <a:solidFill>
            <a:srgbClr val="207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6000" dirty="0">
                <a:solidFill>
                  <a:schemeClr val="bg1"/>
                </a:solidFill>
              </a:rPr>
              <a:t>3</a:t>
            </a:r>
            <a:endParaRPr lang="LID4096" sz="6000" dirty="0">
              <a:solidFill>
                <a:schemeClr val="bg1"/>
              </a:solidFill>
            </a:endParaRPr>
          </a:p>
        </p:txBody>
      </p:sp>
      <p:sp>
        <p:nvSpPr>
          <p:cNvPr id="18" name="Rectangle: Rounded Corners 17">
            <a:extLst>
              <a:ext uri="{FF2B5EF4-FFF2-40B4-BE49-F238E27FC236}">
                <a16:creationId xmlns:a16="http://schemas.microsoft.com/office/drawing/2014/main" id="{3CD33E68-0E63-6C70-95A9-4FD1FFCC98EC}"/>
              </a:ext>
            </a:extLst>
          </p:cNvPr>
          <p:cNvSpPr/>
          <p:nvPr/>
        </p:nvSpPr>
        <p:spPr>
          <a:xfrm>
            <a:off x="8665636" y="3418793"/>
            <a:ext cx="2940628" cy="716973"/>
          </a:xfrm>
          <a:prstGeom prst="roundRect">
            <a:avLst/>
          </a:prstGeom>
          <a:solidFill>
            <a:srgbClr val="207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600" dirty="0">
                <a:solidFill>
                  <a:schemeClr val="bg1"/>
                </a:solidFill>
              </a:rPr>
              <a:t>Print prijslijst of</a:t>
            </a:r>
          </a:p>
          <a:p>
            <a:pPr algn="ctr"/>
            <a:r>
              <a:rPr lang="nl-NL" sz="1600" dirty="0">
                <a:solidFill>
                  <a:schemeClr val="bg1"/>
                </a:solidFill>
              </a:rPr>
              <a:t>mail prijslijst naar winkel</a:t>
            </a:r>
            <a:endParaRPr lang="LID4096" sz="1600" dirty="0">
              <a:solidFill>
                <a:schemeClr val="bg1"/>
              </a:solidFill>
            </a:endParaRPr>
          </a:p>
        </p:txBody>
      </p:sp>
      <p:sp>
        <p:nvSpPr>
          <p:cNvPr id="23" name="Rectangle: Rounded Corners 22">
            <a:extLst>
              <a:ext uri="{FF2B5EF4-FFF2-40B4-BE49-F238E27FC236}">
                <a16:creationId xmlns:a16="http://schemas.microsoft.com/office/drawing/2014/main" id="{1E81A098-C59E-BE3A-9775-B41BA9F10733}"/>
              </a:ext>
            </a:extLst>
          </p:cNvPr>
          <p:cNvSpPr/>
          <p:nvPr/>
        </p:nvSpPr>
        <p:spPr>
          <a:xfrm>
            <a:off x="4625686" y="5064797"/>
            <a:ext cx="2940628" cy="716973"/>
          </a:xfrm>
          <a:prstGeom prst="roundRect">
            <a:avLst/>
          </a:prstGeom>
          <a:solidFill>
            <a:srgbClr val="207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600" dirty="0">
                <a:solidFill>
                  <a:schemeClr val="bg1"/>
                </a:solidFill>
              </a:rPr>
              <a:t>Pas eventueel prijs aan</a:t>
            </a:r>
            <a:endParaRPr lang="LID4096" sz="1600" dirty="0">
              <a:solidFill>
                <a:schemeClr val="bg1"/>
              </a:solidFill>
            </a:endParaRPr>
          </a:p>
        </p:txBody>
      </p:sp>
      <p:sp>
        <p:nvSpPr>
          <p:cNvPr id="24" name="Rectangle: Rounded Corners 23">
            <a:extLst>
              <a:ext uri="{FF2B5EF4-FFF2-40B4-BE49-F238E27FC236}">
                <a16:creationId xmlns:a16="http://schemas.microsoft.com/office/drawing/2014/main" id="{6CBEC200-2653-B9E7-5C4C-EC974B59485D}"/>
              </a:ext>
            </a:extLst>
          </p:cNvPr>
          <p:cNvSpPr/>
          <p:nvPr/>
        </p:nvSpPr>
        <p:spPr>
          <a:xfrm>
            <a:off x="4625686" y="5892221"/>
            <a:ext cx="2940628" cy="716973"/>
          </a:xfrm>
          <a:prstGeom prst="roundRect">
            <a:avLst/>
          </a:prstGeom>
          <a:solidFill>
            <a:srgbClr val="207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600" dirty="0">
                <a:solidFill>
                  <a:schemeClr val="bg1"/>
                </a:solidFill>
              </a:rPr>
              <a:t>Check marge grote geheel</a:t>
            </a:r>
            <a:endParaRPr lang="LID4096" sz="1600" dirty="0">
              <a:solidFill>
                <a:schemeClr val="bg1"/>
              </a:solidFill>
            </a:endParaRPr>
          </a:p>
        </p:txBody>
      </p:sp>
      <p:cxnSp>
        <p:nvCxnSpPr>
          <p:cNvPr id="26" name="Straight Connector 25">
            <a:extLst>
              <a:ext uri="{FF2B5EF4-FFF2-40B4-BE49-F238E27FC236}">
                <a16:creationId xmlns:a16="http://schemas.microsoft.com/office/drawing/2014/main" id="{2C6BFE16-9F73-5755-AAAE-730C2F0A016E}"/>
              </a:ext>
            </a:extLst>
          </p:cNvPr>
          <p:cNvCxnSpPr>
            <a:cxnSpLocks/>
            <a:stCxn id="11" idx="2"/>
            <a:endCxn id="12" idx="0"/>
          </p:cNvCxnSpPr>
          <p:nvPr/>
        </p:nvCxnSpPr>
        <p:spPr>
          <a:xfrm>
            <a:off x="2056050" y="4145974"/>
            <a:ext cx="0" cy="110450"/>
          </a:xfrm>
          <a:prstGeom prst="line">
            <a:avLst/>
          </a:prstGeom>
          <a:ln>
            <a:solidFill>
              <a:srgbClr val="21B18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695158A-32F6-E16C-FE51-39A4228F7A41}"/>
              </a:ext>
            </a:extLst>
          </p:cNvPr>
          <p:cNvCxnSpPr>
            <a:cxnSpLocks/>
            <a:stCxn id="16" idx="0"/>
            <a:endCxn id="14" idx="2"/>
          </p:cNvCxnSpPr>
          <p:nvPr/>
        </p:nvCxnSpPr>
        <p:spPr>
          <a:xfrm flipV="1">
            <a:off x="6096000" y="4145974"/>
            <a:ext cx="0" cy="110451"/>
          </a:xfrm>
          <a:prstGeom prst="line">
            <a:avLst/>
          </a:prstGeom>
          <a:ln>
            <a:solidFill>
              <a:srgbClr val="21B18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D8FEF5F-23C0-24FF-1C79-58F15695D57D}"/>
              </a:ext>
            </a:extLst>
          </p:cNvPr>
          <p:cNvCxnSpPr>
            <a:cxnSpLocks/>
            <a:stCxn id="23" idx="0"/>
            <a:endCxn id="16" idx="2"/>
          </p:cNvCxnSpPr>
          <p:nvPr/>
        </p:nvCxnSpPr>
        <p:spPr>
          <a:xfrm flipV="1">
            <a:off x="6096000" y="4973398"/>
            <a:ext cx="0" cy="91399"/>
          </a:xfrm>
          <a:prstGeom prst="line">
            <a:avLst/>
          </a:prstGeom>
          <a:ln>
            <a:solidFill>
              <a:srgbClr val="21B18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5CB71FB9-34AC-4353-F1A2-CB16CF7B8E77}"/>
              </a:ext>
            </a:extLst>
          </p:cNvPr>
          <p:cNvCxnSpPr>
            <a:cxnSpLocks/>
            <a:stCxn id="24" idx="0"/>
            <a:endCxn id="23" idx="2"/>
          </p:cNvCxnSpPr>
          <p:nvPr/>
        </p:nvCxnSpPr>
        <p:spPr>
          <a:xfrm flipV="1">
            <a:off x="6096000" y="5781770"/>
            <a:ext cx="0" cy="110451"/>
          </a:xfrm>
          <a:prstGeom prst="line">
            <a:avLst/>
          </a:prstGeom>
          <a:ln>
            <a:solidFill>
              <a:srgbClr val="21B18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953E46C-8187-E3F4-A083-BBFFC84AED76}"/>
              </a:ext>
            </a:extLst>
          </p:cNvPr>
          <p:cNvCxnSpPr>
            <a:cxnSpLocks/>
            <a:stCxn id="18" idx="0"/>
            <a:endCxn id="17" idx="4"/>
          </p:cNvCxnSpPr>
          <p:nvPr/>
        </p:nvCxnSpPr>
        <p:spPr>
          <a:xfrm flipV="1">
            <a:off x="10135950" y="2382218"/>
            <a:ext cx="0" cy="1036574"/>
          </a:xfrm>
          <a:prstGeom prst="line">
            <a:avLst/>
          </a:prstGeom>
          <a:ln>
            <a:solidFill>
              <a:srgbClr val="21B18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4C7A0D8E-B45D-BAE7-D0C2-6DAAD05DC638}"/>
              </a:ext>
            </a:extLst>
          </p:cNvPr>
          <p:cNvCxnSpPr>
            <a:cxnSpLocks/>
            <a:stCxn id="14" idx="0"/>
            <a:endCxn id="13" idx="4"/>
          </p:cNvCxnSpPr>
          <p:nvPr/>
        </p:nvCxnSpPr>
        <p:spPr>
          <a:xfrm flipV="1">
            <a:off x="6096000" y="2382218"/>
            <a:ext cx="0" cy="1046782"/>
          </a:xfrm>
          <a:prstGeom prst="line">
            <a:avLst/>
          </a:prstGeom>
          <a:ln>
            <a:solidFill>
              <a:srgbClr val="21B18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9BC2500-62A6-D8CB-EC0D-A9951F3C7724}"/>
              </a:ext>
            </a:extLst>
          </p:cNvPr>
          <p:cNvCxnSpPr>
            <a:cxnSpLocks/>
            <a:stCxn id="11" idx="0"/>
            <a:endCxn id="4" idx="4"/>
          </p:cNvCxnSpPr>
          <p:nvPr/>
        </p:nvCxnSpPr>
        <p:spPr>
          <a:xfrm flipV="1">
            <a:off x="2056050" y="2382218"/>
            <a:ext cx="0" cy="1046782"/>
          </a:xfrm>
          <a:prstGeom prst="line">
            <a:avLst/>
          </a:prstGeom>
          <a:ln>
            <a:solidFill>
              <a:srgbClr val="21B180"/>
            </a:solidFill>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2FBA2960-2DA8-E725-AFA5-35E80A49B01F}"/>
              </a:ext>
            </a:extLst>
          </p:cNvPr>
          <p:cNvCxnSpPr>
            <a:stCxn id="4" idx="6"/>
            <a:endCxn id="13" idx="2"/>
          </p:cNvCxnSpPr>
          <p:nvPr/>
        </p:nvCxnSpPr>
        <p:spPr>
          <a:xfrm>
            <a:off x="2686050" y="1752218"/>
            <a:ext cx="2779950" cy="0"/>
          </a:xfrm>
          <a:prstGeom prst="straightConnector1">
            <a:avLst/>
          </a:prstGeom>
          <a:ln w="57150">
            <a:solidFill>
              <a:srgbClr val="207347"/>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76F89A1B-96BA-8940-725C-9D02BD195523}"/>
              </a:ext>
            </a:extLst>
          </p:cNvPr>
          <p:cNvCxnSpPr>
            <a:cxnSpLocks/>
            <a:stCxn id="13" idx="6"/>
            <a:endCxn id="17" idx="2"/>
          </p:cNvCxnSpPr>
          <p:nvPr/>
        </p:nvCxnSpPr>
        <p:spPr>
          <a:xfrm>
            <a:off x="6726000" y="1752218"/>
            <a:ext cx="2779950" cy="0"/>
          </a:xfrm>
          <a:prstGeom prst="straightConnector1">
            <a:avLst/>
          </a:prstGeom>
          <a:ln w="57150">
            <a:solidFill>
              <a:srgbClr val="207347"/>
            </a:solidFill>
            <a:tailEnd type="triangle"/>
          </a:ln>
        </p:spPr>
        <p:style>
          <a:lnRef idx="2">
            <a:schemeClr val="accent1"/>
          </a:lnRef>
          <a:fillRef idx="0">
            <a:schemeClr val="accent1"/>
          </a:fillRef>
          <a:effectRef idx="1">
            <a:schemeClr val="accent1"/>
          </a:effectRef>
          <a:fontRef idx="minor">
            <a:schemeClr val="tx1"/>
          </a:fontRef>
        </p:style>
      </p:cxnSp>
      <p:sp>
        <p:nvSpPr>
          <p:cNvPr id="53" name="Rectangle: Rounded Corners 52">
            <a:extLst>
              <a:ext uri="{FF2B5EF4-FFF2-40B4-BE49-F238E27FC236}">
                <a16:creationId xmlns:a16="http://schemas.microsoft.com/office/drawing/2014/main" id="{2727DBC5-DCA2-A6AF-EE43-AE097D78D9D2}"/>
              </a:ext>
            </a:extLst>
          </p:cNvPr>
          <p:cNvSpPr/>
          <p:nvPr/>
        </p:nvSpPr>
        <p:spPr>
          <a:xfrm>
            <a:off x="1426050" y="2559436"/>
            <a:ext cx="1260000" cy="305182"/>
          </a:xfrm>
          <a:prstGeom prst="roundRect">
            <a:avLst/>
          </a:prstGeom>
          <a:solidFill>
            <a:srgbClr val="21B180"/>
          </a:solidFill>
          <a:ln/>
        </p:spPr>
        <p:style>
          <a:lnRef idx="3">
            <a:schemeClr val="lt1"/>
          </a:lnRef>
          <a:fillRef idx="1">
            <a:schemeClr val="accent3"/>
          </a:fillRef>
          <a:effectRef idx="1">
            <a:schemeClr val="accent3"/>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200" dirty="0">
                <a:solidFill>
                  <a:schemeClr val="bg1"/>
                </a:solidFill>
              </a:rPr>
              <a:t>AUTOMATISCH</a:t>
            </a:r>
            <a:endParaRPr lang="LID4096" sz="1200" dirty="0">
              <a:solidFill>
                <a:schemeClr val="bg1"/>
              </a:solidFill>
            </a:endParaRPr>
          </a:p>
        </p:txBody>
      </p:sp>
      <p:sp>
        <p:nvSpPr>
          <p:cNvPr id="54" name="Rectangle: Rounded Corners 53">
            <a:extLst>
              <a:ext uri="{FF2B5EF4-FFF2-40B4-BE49-F238E27FC236}">
                <a16:creationId xmlns:a16="http://schemas.microsoft.com/office/drawing/2014/main" id="{84106D62-2195-8FAD-33B6-01045127D2F8}"/>
              </a:ext>
            </a:extLst>
          </p:cNvPr>
          <p:cNvSpPr/>
          <p:nvPr/>
        </p:nvSpPr>
        <p:spPr>
          <a:xfrm>
            <a:off x="5465999" y="2559436"/>
            <a:ext cx="1260000" cy="305182"/>
          </a:xfrm>
          <a:prstGeom prst="roundRect">
            <a:avLst/>
          </a:prstGeom>
          <a:solidFill>
            <a:srgbClr val="21B180"/>
          </a:solidFill>
          <a:ln/>
        </p:spPr>
        <p:style>
          <a:lnRef idx="3">
            <a:schemeClr val="lt1"/>
          </a:lnRef>
          <a:fillRef idx="1">
            <a:schemeClr val="accent3"/>
          </a:fillRef>
          <a:effectRef idx="1">
            <a:schemeClr val="accent3"/>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200" dirty="0">
                <a:solidFill>
                  <a:schemeClr val="bg1"/>
                </a:solidFill>
              </a:rPr>
              <a:t>5 MIN P/DAG</a:t>
            </a:r>
            <a:endParaRPr lang="LID4096" sz="1200" dirty="0">
              <a:solidFill>
                <a:schemeClr val="bg1"/>
              </a:solidFill>
            </a:endParaRPr>
          </a:p>
        </p:txBody>
      </p:sp>
      <p:sp>
        <p:nvSpPr>
          <p:cNvPr id="55" name="Rectangle: Rounded Corners 54">
            <a:extLst>
              <a:ext uri="{FF2B5EF4-FFF2-40B4-BE49-F238E27FC236}">
                <a16:creationId xmlns:a16="http://schemas.microsoft.com/office/drawing/2014/main" id="{98CCD239-E1C6-496F-3262-AD828E17E2D9}"/>
              </a:ext>
            </a:extLst>
          </p:cNvPr>
          <p:cNvSpPr/>
          <p:nvPr/>
        </p:nvSpPr>
        <p:spPr>
          <a:xfrm>
            <a:off x="9509512" y="2559436"/>
            <a:ext cx="1260000" cy="305182"/>
          </a:xfrm>
          <a:prstGeom prst="roundRect">
            <a:avLst/>
          </a:prstGeom>
          <a:solidFill>
            <a:srgbClr val="21B180"/>
          </a:solidFill>
          <a:ln/>
        </p:spPr>
        <p:style>
          <a:lnRef idx="3">
            <a:schemeClr val="lt1"/>
          </a:lnRef>
          <a:fillRef idx="1">
            <a:schemeClr val="accent3"/>
          </a:fillRef>
          <a:effectRef idx="1">
            <a:schemeClr val="accent3"/>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200" dirty="0">
                <a:solidFill>
                  <a:schemeClr val="bg1"/>
                </a:solidFill>
              </a:rPr>
              <a:t>1 KLIK</a:t>
            </a:r>
            <a:endParaRPr lang="LID4096" sz="1200" dirty="0">
              <a:solidFill>
                <a:schemeClr val="bg1"/>
              </a:solidFill>
            </a:endParaRPr>
          </a:p>
        </p:txBody>
      </p:sp>
    </p:spTree>
    <p:extLst>
      <p:ext uri="{BB962C8B-B14F-4D97-AF65-F5344CB8AC3E}">
        <p14:creationId xmlns:p14="http://schemas.microsoft.com/office/powerpoint/2010/main" val="4241974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2EA19-E0BE-42FB-6EDE-DED320AC7F67}"/>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910CFFBF-F71F-7B7C-5B33-611FAD857B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B5559203-5FAC-1D34-4C68-6025B4E25993}"/>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6" name="TextBox 5">
            <a:extLst>
              <a:ext uri="{FF2B5EF4-FFF2-40B4-BE49-F238E27FC236}">
                <a16:creationId xmlns:a16="http://schemas.microsoft.com/office/drawing/2014/main" id="{4356AAF6-63B6-14AC-DFE1-056E1E62113C}"/>
              </a:ext>
            </a:extLst>
          </p:cNvPr>
          <p:cNvSpPr txBox="1"/>
          <p:nvPr/>
        </p:nvSpPr>
        <p:spPr>
          <a:xfrm>
            <a:off x="2" y="1297776"/>
            <a:ext cx="12191999" cy="769441"/>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4400" dirty="0"/>
              <a:t>Kostprijs per stuk</a:t>
            </a:r>
          </a:p>
        </p:txBody>
      </p:sp>
      <p:pic>
        <p:nvPicPr>
          <p:cNvPr id="5" name="Picture 4">
            <a:extLst>
              <a:ext uri="{FF2B5EF4-FFF2-40B4-BE49-F238E27FC236}">
                <a16:creationId xmlns:a16="http://schemas.microsoft.com/office/drawing/2014/main" id="{F59EF8B6-27C0-EB11-7D78-A5C2E5AA8F36}"/>
              </a:ext>
            </a:extLst>
          </p:cNvPr>
          <p:cNvPicPr>
            <a:picLocks noChangeAspect="1"/>
          </p:cNvPicPr>
          <p:nvPr/>
        </p:nvPicPr>
        <p:blipFill>
          <a:blip r:embed="rId4"/>
          <a:stretch>
            <a:fillRect/>
          </a:stretch>
        </p:blipFill>
        <p:spPr>
          <a:xfrm>
            <a:off x="6786781" y="2852454"/>
            <a:ext cx="3377477" cy="3426249"/>
          </a:xfrm>
          <a:prstGeom prst="rect">
            <a:avLst/>
          </a:prstGeom>
        </p:spPr>
      </p:pic>
      <p:pic>
        <p:nvPicPr>
          <p:cNvPr id="7" name="Picture 6">
            <a:extLst>
              <a:ext uri="{FF2B5EF4-FFF2-40B4-BE49-F238E27FC236}">
                <a16:creationId xmlns:a16="http://schemas.microsoft.com/office/drawing/2014/main" id="{49B59C43-D37B-AC37-BF5D-3F75A2D5C2D6}"/>
              </a:ext>
            </a:extLst>
          </p:cNvPr>
          <p:cNvPicPr>
            <a:picLocks noChangeAspect="1"/>
          </p:cNvPicPr>
          <p:nvPr/>
        </p:nvPicPr>
        <p:blipFill>
          <a:blip r:embed="rId5"/>
          <a:stretch>
            <a:fillRect/>
          </a:stretch>
        </p:blipFill>
        <p:spPr>
          <a:xfrm>
            <a:off x="660052" y="2852453"/>
            <a:ext cx="5925826" cy="1847248"/>
          </a:xfrm>
          <a:prstGeom prst="rect">
            <a:avLst/>
          </a:prstGeom>
        </p:spPr>
      </p:pic>
      <p:sp>
        <p:nvSpPr>
          <p:cNvPr id="8" name="Oval 7">
            <a:extLst>
              <a:ext uri="{FF2B5EF4-FFF2-40B4-BE49-F238E27FC236}">
                <a16:creationId xmlns:a16="http://schemas.microsoft.com/office/drawing/2014/main" id="{2F4E2F5C-FA57-C9F1-0062-234D4E0E108F}"/>
              </a:ext>
            </a:extLst>
          </p:cNvPr>
          <p:cNvSpPr/>
          <p:nvPr/>
        </p:nvSpPr>
        <p:spPr>
          <a:xfrm>
            <a:off x="5073396" y="3637258"/>
            <a:ext cx="1389751" cy="107076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Tree>
    <p:extLst>
      <p:ext uri="{BB962C8B-B14F-4D97-AF65-F5344CB8AC3E}">
        <p14:creationId xmlns:p14="http://schemas.microsoft.com/office/powerpoint/2010/main" val="3182719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60BA7-31F4-6F2A-4C66-72F426A496D1}"/>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4D21792-114A-506A-8D7D-B46124921CC3}"/>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pic>
        <p:nvPicPr>
          <p:cNvPr id="2" name="newewst explainer video v3">
            <a:hlinkClick r:id="" action="ppaction://media"/>
            <a:extLst>
              <a:ext uri="{FF2B5EF4-FFF2-40B4-BE49-F238E27FC236}">
                <a16:creationId xmlns:a16="http://schemas.microsoft.com/office/drawing/2014/main" id="{2DBC29E1-9BA2-9828-8345-4777791059F3}"/>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7500" r="7250"/>
          <a:stretch/>
        </p:blipFill>
        <p:spPr>
          <a:xfrm>
            <a:off x="1177290" y="183518"/>
            <a:ext cx="9837420" cy="6490966"/>
          </a:xfrm>
          <a:prstGeom prst="rect">
            <a:avLst/>
          </a:prstGeom>
        </p:spPr>
      </p:pic>
    </p:spTree>
    <p:extLst>
      <p:ext uri="{BB962C8B-B14F-4D97-AF65-F5344CB8AC3E}">
        <p14:creationId xmlns:p14="http://schemas.microsoft.com/office/powerpoint/2010/main" val="157774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60BA7-31F4-6F2A-4C66-72F426A496D1}"/>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4D21792-114A-506A-8D7D-B46124921CC3}"/>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pic>
        <p:nvPicPr>
          <p:cNvPr id="2" name="Picture 1">
            <a:extLst>
              <a:ext uri="{FF2B5EF4-FFF2-40B4-BE49-F238E27FC236}">
                <a16:creationId xmlns:a16="http://schemas.microsoft.com/office/drawing/2014/main" id="{12C1252A-FFC3-E0C5-3E0D-15F6EE85D2FE}"/>
              </a:ext>
            </a:extLst>
          </p:cNvPr>
          <p:cNvPicPr>
            <a:picLocks noChangeAspect="1"/>
          </p:cNvPicPr>
          <p:nvPr/>
        </p:nvPicPr>
        <p:blipFill>
          <a:blip r:embed="rId3"/>
          <a:stretch>
            <a:fillRect/>
          </a:stretch>
        </p:blipFill>
        <p:spPr>
          <a:xfrm>
            <a:off x="-1" y="-1"/>
            <a:ext cx="12192001" cy="6858001"/>
          </a:xfrm>
          <a:prstGeom prst="rect">
            <a:avLst/>
          </a:prstGeom>
        </p:spPr>
      </p:pic>
      <p:sp>
        <p:nvSpPr>
          <p:cNvPr id="3" name="Rectangle 2">
            <a:extLst>
              <a:ext uri="{FF2B5EF4-FFF2-40B4-BE49-F238E27FC236}">
                <a16:creationId xmlns:a16="http://schemas.microsoft.com/office/drawing/2014/main" id="{3F6934F1-96E1-8B2B-94CC-A95E6E41C436}"/>
              </a:ext>
            </a:extLst>
          </p:cNvPr>
          <p:cNvSpPr/>
          <p:nvPr/>
        </p:nvSpPr>
        <p:spPr>
          <a:xfrm>
            <a:off x="1146220" y="206063"/>
            <a:ext cx="9826580" cy="6697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5" name="Rectangle 4">
            <a:extLst>
              <a:ext uri="{FF2B5EF4-FFF2-40B4-BE49-F238E27FC236}">
                <a16:creationId xmlns:a16="http://schemas.microsoft.com/office/drawing/2014/main" id="{7F343269-39BC-FE8D-88BB-B29FF56C5162}"/>
              </a:ext>
            </a:extLst>
          </p:cNvPr>
          <p:cNvSpPr/>
          <p:nvPr/>
        </p:nvSpPr>
        <p:spPr>
          <a:xfrm>
            <a:off x="1146220" y="716924"/>
            <a:ext cx="321973" cy="59350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6" name="Rectangle 5">
            <a:extLst>
              <a:ext uri="{FF2B5EF4-FFF2-40B4-BE49-F238E27FC236}">
                <a16:creationId xmlns:a16="http://schemas.microsoft.com/office/drawing/2014/main" id="{BB0BE79C-1FCD-0AA0-82E3-E31E23AEC24D}"/>
              </a:ext>
            </a:extLst>
          </p:cNvPr>
          <p:cNvSpPr/>
          <p:nvPr/>
        </p:nvSpPr>
        <p:spPr>
          <a:xfrm rot="5400000">
            <a:off x="5959701" y="1327598"/>
            <a:ext cx="669700" cy="9974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8" name="Rectangle 7">
            <a:extLst>
              <a:ext uri="{FF2B5EF4-FFF2-40B4-BE49-F238E27FC236}">
                <a16:creationId xmlns:a16="http://schemas.microsoft.com/office/drawing/2014/main" id="{2EF945EC-296B-9F23-6297-7048CDF390EB}"/>
              </a:ext>
            </a:extLst>
          </p:cNvPr>
          <p:cNvSpPr/>
          <p:nvPr/>
        </p:nvSpPr>
        <p:spPr>
          <a:xfrm>
            <a:off x="10650828" y="461492"/>
            <a:ext cx="321973" cy="59350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Tree>
    <p:extLst>
      <p:ext uri="{BB962C8B-B14F-4D97-AF65-F5344CB8AC3E}">
        <p14:creationId xmlns:p14="http://schemas.microsoft.com/office/powerpoint/2010/main" val="4108783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3C5AD-7994-DC5A-7228-EE65FD87090D}"/>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235F0287-E31B-C312-B027-BCF37F74F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D98C4494-1688-B52B-8D7A-F120AD3C918C}"/>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pic>
        <p:nvPicPr>
          <p:cNvPr id="3" name="Picture 2" descr="A person in a flower shop&#10;&#10;AI-generated content may be incorrect.">
            <a:extLst>
              <a:ext uri="{FF2B5EF4-FFF2-40B4-BE49-F238E27FC236}">
                <a16:creationId xmlns:a16="http://schemas.microsoft.com/office/drawing/2014/main" id="{152856E7-D69B-A844-08A6-FB504453F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9234" y="512234"/>
            <a:ext cx="5833533" cy="5833533"/>
          </a:xfrm>
          <a:prstGeom prst="rect">
            <a:avLst/>
          </a:prstGeom>
        </p:spPr>
      </p:pic>
    </p:spTree>
    <p:extLst>
      <p:ext uri="{BB962C8B-B14F-4D97-AF65-F5344CB8AC3E}">
        <p14:creationId xmlns:p14="http://schemas.microsoft.com/office/powerpoint/2010/main" val="2628571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02DF-B113-61F5-02CF-1772944750C4}"/>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50C2E085-FC8D-DE4F-8908-7064AD53FE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CF60691A-8622-2D2D-56CE-0F16A264E8DE}"/>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2" name="TextBox 1">
            <a:extLst>
              <a:ext uri="{FF2B5EF4-FFF2-40B4-BE49-F238E27FC236}">
                <a16:creationId xmlns:a16="http://schemas.microsoft.com/office/drawing/2014/main" id="{E386B6DF-B394-AFF8-854F-14E81AA95C0B}"/>
              </a:ext>
            </a:extLst>
          </p:cNvPr>
          <p:cNvSpPr txBox="1"/>
          <p:nvPr/>
        </p:nvSpPr>
        <p:spPr>
          <a:xfrm>
            <a:off x="2" y="1297776"/>
            <a:ext cx="12191999" cy="769441"/>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4400" dirty="0">
                <a:latin typeface="Nirmala Text" panose="020B0502040204020203" pitchFamily="34" charset="0"/>
                <a:ea typeface="Nirmala Text" panose="020B0502040204020203" pitchFamily="34" charset="0"/>
                <a:cs typeface="Nirmala Text" panose="020B0502040204020203" pitchFamily="34" charset="0"/>
              </a:rPr>
              <a:t>MARGES STAAN ONDER DRUK</a:t>
            </a:r>
            <a:endParaRPr lang="LID4096" sz="4400" dirty="0">
              <a:latin typeface="Nirmala Text" panose="020B0502040204020203" pitchFamily="34" charset="0"/>
              <a:ea typeface="Nirmala Text" panose="020B0502040204020203" pitchFamily="34" charset="0"/>
              <a:cs typeface="Nirmala Text" panose="020B0502040204020203" pitchFamily="34" charset="0"/>
            </a:endParaRPr>
          </a:p>
        </p:txBody>
      </p:sp>
      <p:pic>
        <p:nvPicPr>
          <p:cNvPr id="3" name="Picture 2" descr="A cartoon character in a flower shop&#10;&#10;Description automatically generated">
            <a:extLst>
              <a:ext uri="{FF2B5EF4-FFF2-40B4-BE49-F238E27FC236}">
                <a16:creationId xmlns:a16="http://schemas.microsoft.com/office/drawing/2014/main" id="{6DABF7EE-70FB-19DF-7868-42C14B0EC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354" y="2668434"/>
            <a:ext cx="3657294" cy="3657294"/>
          </a:xfrm>
          <a:prstGeom prst="rect">
            <a:avLst/>
          </a:prstGeom>
        </p:spPr>
      </p:pic>
    </p:spTree>
    <p:extLst>
      <p:ext uri="{BB962C8B-B14F-4D97-AF65-F5344CB8AC3E}">
        <p14:creationId xmlns:p14="http://schemas.microsoft.com/office/powerpoint/2010/main" val="426581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2ED61-FD81-E7FF-EF87-1E3F070300A9}"/>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6C4ED5D9-1D2A-EE9C-04FB-E36C77A366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BC9E07EF-A4F0-EB08-8C70-5609B555CD65}"/>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6" name="TextBox 5">
            <a:extLst>
              <a:ext uri="{FF2B5EF4-FFF2-40B4-BE49-F238E27FC236}">
                <a16:creationId xmlns:a16="http://schemas.microsoft.com/office/drawing/2014/main" id="{6B9423BC-FF2C-1339-195D-BF73EE730012}"/>
              </a:ext>
            </a:extLst>
          </p:cNvPr>
          <p:cNvSpPr txBox="1"/>
          <p:nvPr/>
        </p:nvSpPr>
        <p:spPr>
          <a:xfrm>
            <a:off x="2" y="648889"/>
            <a:ext cx="12191999" cy="769441"/>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4400" dirty="0">
                <a:latin typeface="Nirmala Text" panose="020B0502040204020203" pitchFamily="34" charset="0"/>
                <a:ea typeface="Nirmala Text" panose="020B0502040204020203" pitchFamily="34" charset="0"/>
                <a:cs typeface="Nirmala Text" panose="020B0502040204020203" pitchFamily="34" charset="0"/>
              </a:rPr>
              <a:t>AAN DE SLAG</a:t>
            </a:r>
            <a:endParaRPr lang="LID4096" sz="4400" dirty="0">
              <a:latin typeface="Nirmala Text" panose="020B0502040204020203" pitchFamily="34" charset="0"/>
              <a:ea typeface="Nirmala Text" panose="020B0502040204020203" pitchFamily="34" charset="0"/>
              <a:cs typeface="Nirmala Text" panose="020B0502040204020203" pitchFamily="34" charset="0"/>
            </a:endParaRPr>
          </a:p>
        </p:txBody>
      </p:sp>
      <p:grpSp>
        <p:nvGrpSpPr>
          <p:cNvPr id="9" name="Group 8">
            <a:extLst>
              <a:ext uri="{FF2B5EF4-FFF2-40B4-BE49-F238E27FC236}">
                <a16:creationId xmlns:a16="http://schemas.microsoft.com/office/drawing/2014/main" id="{932E113E-EE33-B82C-E7AB-44AEBBE19674}"/>
              </a:ext>
            </a:extLst>
          </p:cNvPr>
          <p:cNvGrpSpPr/>
          <p:nvPr/>
        </p:nvGrpSpPr>
        <p:grpSpPr>
          <a:xfrm>
            <a:off x="1337734" y="1745484"/>
            <a:ext cx="4097866" cy="3872663"/>
            <a:chOff x="1845732" y="2067217"/>
            <a:chExt cx="4097866" cy="3872663"/>
          </a:xfrm>
        </p:grpSpPr>
        <p:sp>
          <p:nvSpPr>
            <p:cNvPr id="4" name="Rectangle: Rounded Corners 3">
              <a:extLst>
                <a:ext uri="{FF2B5EF4-FFF2-40B4-BE49-F238E27FC236}">
                  <a16:creationId xmlns:a16="http://schemas.microsoft.com/office/drawing/2014/main" id="{C0787B13-109F-8AB8-C714-E08D9CCBE8A2}"/>
                </a:ext>
              </a:extLst>
            </p:cNvPr>
            <p:cNvSpPr/>
            <p:nvPr/>
          </p:nvSpPr>
          <p:spPr>
            <a:xfrm>
              <a:off x="1845732" y="2067217"/>
              <a:ext cx="4097865" cy="3723984"/>
            </a:xfrm>
            <a:prstGeom prst="round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4001" b="1" dirty="0">
                  <a:solidFill>
                    <a:schemeClr val="bg1"/>
                  </a:solidFill>
                </a:rPr>
                <a:t>49</a:t>
              </a:r>
              <a:r>
                <a:rPr lang="nl-NL" sz="3200" b="1" dirty="0">
                  <a:solidFill>
                    <a:schemeClr val="bg1"/>
                  </a:solidFill>
                </a:rPr>
                <a:t>p/m</a:t>
              </a:r>
            </a:p>
            <a:p>
              <a:pPr algn="ctr"/>
              <a:r>
                <a:rPr lang="nl-NL" sz="3200" b="1" dirty="0">
                  <a:solidFill>
                    <a:schemeClr val="bg1"/>
                  </a:solidFill>
                </a:rPr>
                <a:t>(588 p/j)</a:t>
              </a:r>
            </a:p>
            <a:p>
              <a:pPr algn="ctr"/>
              <a:endParaRPr lang="nl-NL" sz="3200" dirty="0"/>
            </a:p>
          </p:txBody>
        </p:sp>
        <p:sp>
          <p:nvSpPr>
            <p:cNvPr id="5" name="Rectangle: Rounded Corners 4">
              <a:extLst>
                <a:ext uri="{FF2B5EF4-FFF2-40B4-BE49-F238E27FC236}">
                  <a16:creationId xmlns:a16="http://schemas.microsoft.com/office/drawing/2014/main" id="{2BA61C54-15B3-0DBE-6FC3-DF4C67522744}"/>
                </a:ext>
              </a:extLst>
            </p:cNvPr>
            <p:cNvSpPr/>
            <p:nvPr/>
          </p:nvSpPr>
          <p:spPr>
            <a:xfrm>
              <a:off x="1845732" y="5170439"/>
              <a:ext cx="4097866" cy="769441"/>
            </a:xfrm>
            <a:prstGeom prst="roundRect">
              <a:avLst/>
            </a:prstGeom>
            <a:solidFill>
              <a:srgbClr val="207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3200" b="1" dirty="0">
                  <a:solidFill>
                    <a:schemeClr val="bg1"/>
                  </a:solidFill>
                </a:rPr>
                <a:t>JAAR</a:t>
              </a:r>
              <a:r>
                <a:rPr lang="nl-NL" sz="3200" b="1" dirty="0"/>
                <a:t> </a:t>
              </a:r>
              <a:r>
                <a:rPr lang="nl-NL" sz="3200" dirty="0">
                  <a:solidFill>
                    <a:schemeClr val="bg1"/>
                  </a:solidFill>
                </a:rPr>
                <a:t>abonnement</a:t>
              </a:r>
            </a:p>
          </p:txBody>
        </p:sp>
      </p:grpSp>
      <p:grpSp>
        <p:nvGrpSpPr>
          <p:cNvPr id="12" name="Group 11">
            <a:extLst>
              <a:ext uri="{FF2B5EF4-FFF2-40B4-BE49-F238E27FC236}">
                <a16:creationId xmlns:a16="http://schemas.microsoft.com/office/drawing/2014/main" id="{953E186B-B7E8-B71E-AA1E-B6F1DD2F8859}"/>
              </a:ext>
            </a:extLst>
          </p:cNvPr>
          <p:cNvGrpSpPr/>
          <p:nvPr/>
        </p:nvGrpSpPr>
        <p:grpSpPr>
          <a:xfrm>
            <a:off x="6779720" y="1740904"/>
            <a:ext cx="4097866" cy="3872663"/>
            <a:chOff x="1845732" y="2067217"/>
            <a:chExt cx="4097866" cy="3872663"/>
          </a:xfrm>
        </p:grpSpPr>
        <p:sp>
          <p:nvSpPr>
            <p:cNvPr id="13" name="Rectangle: Rounded Corners 12">
              <a:extLst>
                <a:ext uri="{FF2B5EF4-FFF2-40B4-BE49-F238E27FC236}">
                  <a16:creationId xmlns:a16="http://schemas.microsoft.com/office/drawing/2014/main" id="{8535C6E1-BA3D-6D9D-32E4-99462E51DC3E}"/>
                </a:ext>
              </a:extLst>
            </p:cNvPr>
            <p:cNvSpPr/>
            <p:nvPr/>
          </p:nvSpPr>
          <p:spPr>
            <a:xfrm>
              <a:off x="1845732" y="2067217"/>
              <a:ext cx="4097865" cy="3723984"/>
            </a:xfrm>
            <a:prstGeom prst="round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14001" b="1" dirty="0">
                  <a:solidFill>
                    <a:schemeClr val="bg1"/>
                  </a:solidFill>
                </a:rPr>
                <a:t>59</a:t>
              </a:r>
              <a:r>
                <a:rPr lang="nl-NL" sz="3200" b="1" dirty="0">
                  <a:solidFill>
                    <a:schemeClr val="bg1"/>
                  </a:solidFill>
                </a:rPr>
                <a:t>p/m</a:t>
              </a:r>
            </a:p>
            <a:p>
              <a:pPr algn="ctr"/>
              <a:r>
                <a:rPr lang="nl-NL" sz="3200" b="1" dirty="0">
                  <a:solidFill>
                    <a:schemeClr val="bg1"/>
                  </a:solidFill>
                </a:rPr>
                <a:t>(708 p/j)</a:t>
              </a:r>
            </a:p>
            <a:p>
              <a:pPr algn="ctr"/>
              <a:endParaRPr lang="nl-NL" sz="3200" dirty="0"/>
            </a:p>
          </p:txBody>
        </p:sp>
        <p:sp>
          <p:nvSpPr>
            <p:cNvPr id="14" name="Rectangle: Rounded Corners 13">
              <a:extLst>
                <a:ext uri="{FF2B5EF4-FFF2-40B4-BE49-F238E27FC236}">
                  <a16:creationId xmlns:a16="http://schemas.microsoft.com/office/drawing/2014/main" id="{BA59E433-6283-BFF7-4844-DEA4F2EB30C4}"/>
                </a:ext>
              </a:extLst>
            </p:cNvPr>
            <p:cNvSpPr/>
            <p:nvPr/>
          </p:nvSpPr>
          <p:spPr>
            <a:xfrm>
              <a:off x="1845732" y="5170439"/>
              <a:ext cx="4097866" cy="769441"/>
            </a:xfrm>
            <a:prstGeom prst="roundRect">
              <a:avLst/>
            </a:prstGeom>
            <a:solidFill>
              <a:srgbClr val="207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3200" b="1" dirty="0">
                  <a:solidFill>
                    <a:schemeClr val="bg1"/>
                  </a:solidFill>
                </a:rPr>
                <a:t>MAAND </a:t>
              </a:r>
              <a:r>
                <a:rPr lang="nl-NL" sz="3200" dirty="0">
                  <a:solidFill>
                    <a:schemeClr val="bg1"/>
                  </a:solidFill>
                </a:rPr>
                <a:t>abonnement</a:t>
              </a:r>
            </a:p>
          </p:txBody>
        </p:sp>
      </p:grpSp>
    </p:spTree>
    <p:extLst>
      <p:ext uri="{BB962C8B-B14F-4D97-AF65-F5344CB8AC3E}">
        <p14:creationId xmlns:p14="http://schemas.microsoft.com/office/powerpoint/2010/main" val="4097556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D4A1E-F86D-1E0C-8162-FEDBA30ACE08}"/>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9375E247-48AD-D8CD-0756-8E0ACBA60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699EB93F-1E31-882B-29CA-B841CB9A34BD}"/>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6" name="TextBox 5">
            <a:extLst>
              <a:ext uri="{FF2B5EF4-FFF2-40B4-BE49-F238E27FC236}">
                <a16:creationId xmlns:a16="http://schemas.microsoft.com/office/drawing/2014/main" id="{192A7DCF-CAED-A97C-7177-4B73D33AC85A}"/>
              </a:ext>
            </a:extLst>
          </p:cNvPr>
          <p:cNvSpPr txBox="1"/>
          <p:nvPr/>
        </p:nvSpPr>
        <p:spPr>
          <a:xfrm>
            <a:off x="2" y="648889"/>
            <a:ext cx="12191999" cy="769441"/>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4400" dirty="0">
                <a:latin typeface="Nirmala Text" panose="020B0502040204020203" pitchFamily="34" charset="0"/>
                <a:ea typeface="Nirmala Text" panose="020B0502040204020203" pitchFamily="34" charset="0"/>
                <a:cs typeface="Nirmala Text" panose="020B0502040204020203" pitchFamily="34" charset="0"/>
              </a:rPr>
              <a:t>ONDERNEMERS BUDGET VBW</a:t>
            </a:r>
            <a:endParaRPr lang="LID4096" sz="4400" dirty="0">
              <a:latin typeface="Nirmala Text" panose="020B0502040204020203" pitchFamily="34" charset="0"/>
              <a:ea typeface="Nirmala Text" panose="020B0502040204020203" pitchFamily="34" charset="0"/>
              <a:cs typeface="Nirmala Text" panose="020B0502040204020203" pitchFamily="34" charset="0"/>
            </a:endParaRPr>
          </a:p>
        </p:txBody>
      </p:sp>
      <p:pic>
        <p:nvPicPr>
          <p:cNvPr id="2" name="Picture 1">
            <a:extLst>
              <a:ext uri="{FF2B5EF4-FFF2-40B4-BE49-F238E27FC236}">
                <a16:creationId xmlns:a16="http://schemas.microsoft.com/office/drawing/2014/main" id="{322124D5-F4D4-B052-B391-BDF9765E67C8}"/>
              </a:ext>
            </a:extLst>
          </p:cNvPr>
          <p:cNvPicPr>
            <a:picLocks noChangeAspect="1"/>
          </p:cNvPicPr>
          <p:nvPr/>
        </p:nvPicPr>
        <p:blipFill>
          <a:blip r:embed="rId4"/>
          <a:stretch>
            <a:fillRect/>
          </a:stretch>
        </p:blipFill>
        <p:spPr>
          <a:xfrm>
            <a:off x="5574396" y="4289140"/>
            <a:ext cx="5331656" cy="2250565"/>
          </a:xfrm>
          <a:prstGeom prst="rect">
            <a:avLst/>
          </a:prstGeom>
          <a:ln>
            <a:solidFill>
              <a:srgbClr val="207347"/>
            </a:solidFill>
          </a:ln>
        </p:spPr>
      </p:pic>
      <p:pic>
        <p:nvPicPr>
          <p:cNvPr id="3" name="Picture 2">
            <a:extLst>
              <a:ext uri="{FF2B5EF4-FFF2-40B4-BE49-F238E27FC236}">
                <a16:creationId xmlns:a16="http://schemas.microsoft.com/office/drawing/2014/main" id="{9AE43A78-35D0-8A77-C5AA-0BFDBF8EA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420" y="2401454"/>
            <a:ext cx="3408031" cy="34080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314866B-2E79-7458-EDA3-080D3192E2B7}"/>
              </a:ext>
            </a:extLst>
          </p:cNvPr>
          <p:cNvPicPr>
            <a:picLocks noChangeAspect="1"/>
          </p:cNvPicPr>
          <p:nvPr/>
        </p:nvPicPr>
        <p:blipFill>
          <a:blip r:embed="rId6"/>
          <a:stretch>
            <a:fillRect/>
          </a:stretch>
        </p:blipFill>
        <p:spPr>
          <a:xfrm>
            <a:off x="5574397" y="1887600"/>
            <a:ext cx="5331657" cy="2250565"/>
          </a:xfrm>
          <a:prstGeom prst="rect">
            <a:avLst/>
          </a:prstGeom>
          <a:ln>
            <a:solidFill>
              <a:srgbClr val="207347"/>
            </a:solidFill>
          </a:ln>
        </p:spPr>
      </p:pic>
      <p:cxnSp>
        <p:nvCxnSpPr>
          <p:cNvPr id="7" name="Straight Connector 6">
            <a:extLst>
              <a:ext uri="{FF2B5EF4-FFF2-40B4-BE49-F238E27FC236}">
                <a16:creationId xmlns:a16="http://schemas.microsoft.com/office/drawing/2014/main" id="{C3964A56-BF33-0EC3-09A3-AD86C19A462E}"/>
              </a:ext>
            </a:extLst>
          </p:cNvPr>
          <p:cNvCxnSpPr>
            <a:cxnSpLocks/>
          </p:cNvCxnSpPr>
          <p:nvPr/>
        </p:nvCxnSpPr>
        <p:spPr>
          <a:xfrm flipV="1">
            <a:off x="5574396" y="1887600"/>
            <a:ext cx="5331657" cy="2217869"/>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F6F1C14-C9D9-D365-6E09-1BD057F4F5B1}"/>
              </a:ext>
            </a:extLst>
          </p:cNvPr>
          <p:cNvCxnSpPr>
            <a:cxnSpLocks/>
          </p:cNvCxnSpPr>
          <p:nvPr/>
        </p:nvCxnSpPr>
        <p:spPr>
          <a:xfrm>
            <a:off x="5574394" y="1887600"/>
            <a:ext cx="5331658" cy="2249853"/>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9296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57D3D-26AA-88BA-4AE6-80CEE6A6DFCB}"/>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8EFFA412-1171-1BB8-0C11-4F48EF303D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24EA17FD-D5BE-F449-951F-00B93F4AC05E}"/>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6" name="TextBox 5">
            <a:extLst>
              <a:ext uri="{FF2B5EF4-FFF2-40B4-BE49-F238E27FC236}">
                <a16:creationId xmlns:a16="http://schemas.microsoft.com/office/drawing/2014/main" id="{BF2980FE-F4FA-0E38-D4A1-AE7979EDD5FA}"/>
              </a:ext>
            </a:extLst>
          </p:cNvPr>
          <p:cNvSpPr txBox="1"/>
          <p:nvPr/>
        </p:nvSpPr>
        <p:spPr>
          <a:xfrm>
            <a:off x="2" y="648889"/>
            <a:ext cx="12191999" cy="769441"/>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4400" dirty="0">
                <a:latin typeface="Nirmala Text" panose="020B0502040204020203" pitchFamily="34" charset="0"/>
                <a:ea typeface="Nirmala Text" panose="020B0502040204020203" pitchFamily="34" charset="0"/>
                <a:cs typeface="Nirmala Text" panose="020B0502040204020203" pitchFamily="34" charset="0"/>
              </a:rPr>
              <a:t>IMPACT MARGE VERBETERING</a:t>
            </a:r>
            <a:endParaRPr lang="LID4096" sz="4400" dirty="0">
              <a:latin typeface="Nirmala Text" panose="020B0502040204020203" pitchFamily="34" charset="0"/>
              <a:ea typeface="Nirmala Text" panose="020B0502040204020203" pitchFamily="34" charset="0"/>
              <a:cs typeface="Nirmala Text" panose="020B0502040204020203" pitchFamily="34" charset="0"/>
            </a:endParaRPr>
          </a:p>
        </p:txBody>
      </p:sp>
      <p:graphicFrame>
        <p:nvGraphicFramePr>
          <p:cNvPr id="3" name="Table 2">
            <a:extLst>
              <a:ext uri="{FF2B5EF4-FFF2-40B4-BE49-F238E27FC236}">
                <a16:creationId xmlns:a16="http://schemas.microsoft.com/office/drawing/2014/main" id="{5FEDBD1B-7A6A-1C55-3465-0514D843057A}"/>
              </a:ext>
            </a:extLst>
          </p:cNvPr>
          <p:cNvGraphicFramePr>
            <a:graphicFrameLocks noGrp="1"/>
          </p:cNvGraphicFramePr>
          <p:nvPr/>
        </p:nvGraphicFramePr>
        <p:xfrm>
          <a:off x="2930468" y="2692709"/>
          <a:ext cx="6331065" cy="2468880"/>
        </p:xfrm>
        <a:graphic>
          <a:graphicData uri="http://schemas.openxmlformats.org/drawingml/2006/table">
            <a:tbl>
              <a:tblPr firstRow="1" bandRow="1">
                <a:tableStyleId>{F5AB1C69-6EDB-4FF4-983F-18BD219EF322}</a:tableStyleId>
              </a:tblPr>
              <a:tblGrid>
                <a:gridCol w="1712478">
                  <a:extLst>
                    <a:ext uri="{9D8B030D-6E8A-4147-A177-3AD203B41FA5}">
                      <a16:colId xmlns:a16="http://schemas.microsoft.com/office/drawing/2014/main" val="2615446303"/>
                    </a:ext>
                  </a:extLst>
                </a:gridCol>
                <a:gridCol w="1712478">
                  <a:extLst>
                    <a:ext uri="{9D8B030D-6E8A-4147-A177-3AD203B41FA5}">
                      <a16:colId xmlns:a16="http://schemas.microsoft.com/office/drawing/2014/main" val="4205652259"/>
                    </a:ext>
                  </a:extLst>
                </a:gridCol>
                <a:gridCol w="1366580">
                  <a:extLst>
                    <a:ext uri="{9D8B030D-6E8A-4147-A177-3AD203B41FA5}">
                      <a16:colId xmlns:a16="http://schemas.microsoft.com/office/drawing/2014/main" val="73236671"/>
                    </a:ext>
                  </a:extLst>
                </a:gridCol>
                <a:gridCol w="1539529">
                  <a:extLst>
                    <a:ext uri="{9D8B030D-6E8A-4147-A177-3AD203B41FA5}">
                      <a16:colId xmlns:a16="http://schemas.microsoft.com/office/drawing/2014/main" val="3054806126"/>
                    </a:ext>
                  </a:extLst>
                </a:gridCol>
              </a:tblGrid>
              <a:tr h="640080">
                <a:tc>
                  <a:txBody>
                    <a:bodyPr/>
                    <a:lstStyle/>
                    <a:p>
                      <a:r>
                        <a:rPr lang="nl-NL" sz="1800" dirty="0"/>
                        <a:t>Inkoop </a:t>
                      </a:r>
                    </a:p>
                    <a:p>
                      <a:r>
                        <a:rPr lang="nl-NL" sz="1800" dirty="0"/>
                        <a:t>per Maand</a:t>
                      </a:r>
                      <a:endParaRPr lang="LID4096" sz="1800" dirty="0"/>
                    </a:p>
                  </a:txBody>
                  <a:tcPr/>
                </a:tc>
                <a:tc>
                  <a:txBody>
                    <a:bodyPr/>
                    <a:lstStyle/>
                    <a:p>
                      <a:r>
                        <a:rPr lang="nl-NL" sz="1800" dirty="0"/>
                        <a:t>Inkoop </a:t>
                      </a:r>
                    </a:p>
                    <a:p>
                      <a:r>
                        <a:rPr lang="nl-NL" sz="1800" dirty="0"/>
                        <a:t>per Jaar</a:t>
                      </a:r>
                      <a:endParaRPr lang="LID4096" sz="1800" dirty="0"/>
                    </a:p>
                  </a:txBody>
                  <a:tcPr/>
                </a:tc>
                <a:tc>
                  <a:txBody>
                    <a:bodyPr/>
                    <a:lstStyle/>
                    <a:p>
                      <a:r>
                        <a:rPr lang="nl-NL" sz="1800" dirty="0"/>
                        <a:t>60% &gt; 61%</a:t>
                      </a:r>
                    </a:p>
                    <a:p>
                      <a:r>
                        <a:rPr lang="nl-NL" sz="1800" dirty="0"/>
                        <a:t>2.50 &gt; 2.56</a:t>
                      </a:r>
                      <a:endParaRPr lang="LID4096" sz="1800" dirty="0"/>
                    </a:p>
                  </a:txBody>
                  <a:tcPr/>
                </a:tc>
                <a:tc>
                  <a:txBody>
                    <a:bodyPr/>
                    <a:lstStyle/>
                    <a:p>
                      <a:r>
                        <a:rPr lang="nl-NL" sz="1800" dirty="0"/>
                        <a:t>58% &gt; 63%</a:t>
                      </a:r>
                    </a:p>
                    <a:p>
                      <a:r>
                        <a:rPr lang="nl-NL" sz="1800" dirty="0"/>
                        <a:t>2.38 &gt; 2.70</a:t>
                      </a:r>
                      <a:endParaRPr lang="LID4096" sz="1800" dirty="0"/>
                    </a:p>
                  </a:txBody>
                  <a:tcPr/>
                </a:tc>
                <a:extLst>
                  <a:ext uri="{0D108BD9-81ED-4DB2-BD59-A6C34878D82A}">
                    <a16:rowId xmlns:a16="http://schemas.microsoft.com/office/drawing/2014/main" val="3658924174"/>
                  </a:ext>
                </a:extLst>
              </a:tr>
              <a:tr h="365760">
                <a:tc>
                  <a:txBody>
                    <a:bodyPr/>
                    <a:lstStyle/>
                    <a:p>
                      <a:r>
                        <a:rPr lang="nl-NL" sz="1800" dirty="0"/>
                        <a:t>5.000</a:t>
                      </a:r>
                      <a:endParaRPr lang="LID4096" sz="1800" dirty="0"/>
                    </a:p>
                  </a:txBody>
                  <a:tcPr/>
                </a:tc>
                <a:tc>
                  <a:txBody>
                    <a:bodyPr/>
                    <a:lstStyle/>
                    <a:p>
                      <a:r>
                        <a:rPr lang="nl-NL" sz="1800" dirty="0"/>
                        <a:t>60.000</a:t>
                      </a:r>
                      <a:endParaRPr lang="LID4096" sz="1800" dirty="0"/>
                    </a:p>
                  </a:txBody>
                  <a:tcPr/>
                </a:tc>
                <a:tc>
                  <a:txBody>
                    <a:bodyPr/>
                    <a:lstStyle/>
                    <a:p>
                      <a:r>
                        <a:rPr lang="nl-NL" sz="1800" dirty="0"/>
                        <a:t>3.846</a:t>
                      </a:r>
                      <a:endParaRPr lang="LID4096" sz="1800" dirty="0"/>
                    </a:p>
                  </a:txBody>
                  <a:tcPr/>
                </a:tc>
                <a:tc>
                  <a:txBody>
                    <a:bodyPr/>
                    <a:lstStyle/>
                    <a:p>
                      <a:r>
                        <a:rPr lang="nl-NL" sz="1800" dirty="0"/>
                        <a:t>19.305</a:t>
                      </a:r>
                    </a:p>
                  </a:txBody>
                  <a:tcPr/>
                </a:tc>
                <a:extLst>
                  <a:ext uri="{0D108BD9-81ED-4DB2-BD59-A6C34878D82A}">
                    <a16:rowId xmlns:a16="http://schemas.microsoft.com/office/drawing/2014/main" val="2076471278"/>
                  </a:ext>
                </a:extLst>
              </a:tr>
              <a:tr h="365760">
                <a:tc>
                  <a:txBody>
                    <a:bodyPr/>
                    <a:lstStyle/>
                    <a:p>
                      <a:r>
                        <a:rPr lang="nl-NL" sz="1800" dirty="0"/>
                        <a:t>10.000</a:t>
                      </a:r>
                      <a:endParaRPr lang="LID4096" sz="1800" dirty="0"/>
                    </a:p>
                  </a:txBody>
                  <a:tcPr/>
                </a:tc>
                <a:tc>
                  <a:txBody>
                    <a:bodyPr/>
                    <a:lstStyle/>
                    <a:p>
                      <a:r>
                        <a:rPr lang="nl-NL" sz="1800" dirty="0"/>
                        <a:t>120.000</a:t>
                      </a:r>
                      <a:endParaRPr lang="LID4096" sz="1800" dirty="0"/>
                    </a:p>
                  </a:txBody>
                  <a:tcPr/>
                </a:tc>
                <a:tc>
                  <a:txBody>
                    <a:bodyPr/>
                    <a:lstStyle/>
                    <a:p>
                      <a:r>
                        <a:rPr lang="nl-NL" sz="1800" dirty="0"/>
                        <a:t>7.692</a:t>
                      </a:r>
                    </a:p>
                  </a:txBody>
                  <a:tcPr/>
                </a:tc>
                <a:tc>
                  <a:txBody>
                    <a:bodyPr/>
                    <a:lstStyle/>
                    <a:p>
                      <a:r>
                        <a:rPr lang="nl-NL" sz="1800" dirty="0"/>
                        <a:t>38.610</a:t>
                      </a:r>
                    </a:p>
                  </a:txBody>
                  <a:tcPr/>
                </a:tc>
                <a:extLst>
                  <a:ext uri="{0D108BD9-81ED-4DB2-BD59-A6C34878D82A}">
                    <a16:rowId xmlns:a16="http://schemas.microsoft.com/office/drawing/2014/main" val="1548562355"/>
                  </a:ext>
                </a:extLst>
              </a:tr>
              <a:tr h="365760">
                <a:tc>
                  <a:txBody>
                    <a:bodyPr/>
                    <a:lstStyle/>
                    <a:p>
                      <a:r>
                        <a:rPr lang="nl-NL" sz="1800" dirty="0"/>
                        <a:t>15.000</a:t>
                      </a:r>
                      <a:endParaRPr lang="LID4096" sz="1800" dirty="0"/>
                    </a:p>
                  </a:txBody>
                  <a:tcPr/>
                </a:tc>
                <a:tc>
                  <a:txBody>
                    <a:bodyPr/>
                    <a:lstStyle/>
                    <a:p>
                      <a:r>
                        <a:rPr lang="nl-NL" sz="1800" dirty="0"/>
                        <a:t>180.000</a:t>
                      </a:r>
                      <a:endParaRPr lang="LID4096" sz="1800" dirty="0"/>
                    </a:p>
                  </a:txBody>
                  <a:tcPr/>
                </a:tc>
                <a:tc>
                  <a:txBody>
                    <a:bodyPr/>
                    <a:lstStyle/>
                    <a:p>
                      <a:r>
                        <a:rPr lang="nl-NL" sz="1800" dirty="0"/>
                        <a:t>11.538</a:t>
                      </a:r>
                    </a:p>
                  </a:txBody>
                  <a:tcPr/>
                </a:tc>
                <a:tc>
                  <a:txBody>
                    <a:bodyPr/>
                    <a:lstStyle/>
                    <a:p>
                      <a:r>
                        <a:rPr lang="nl-NL" sz="1800" dirty="0"/>
                        <a:t>57.915</a:t>
                      </a:r>
                    </a:p>
                  </a:txBody>
                  <a:tcPr/>
                </a:tc>
                <a:extLst>
                  <a:ext uri="{0D108BD9-81ED-4DB2-BD59-A6C34878D82A}">
                    <a16:rowId xmlns:a16="http://schemas.microsoft.com/office/drawing/2014/main" val="4083677817"/>
                  </a:ext>
                </a:extLst>
              </a:tr>
              <a:tr h="365760">
                <a:tc>
                  <a:txBody>
                    <a:bodyPr/>
                    <a:lstStyle/>
                    <a:p>
                      <a:r>
                        <a:rPr lang="nl-NL" sz="1800" dirty="0"/>
                        <a:t>20.000</a:t>
                      </a:r>
                      <a:endParaRPr lang="LID4096" sz="1800" dirty="0"/>
                    </a:p>
                  </a:txBody>
                  <a:tcPr/>
                </a:tc>
                <a:tc>
                  <a:txBody>
                    <a:bodyPr/>
                    <a:lstStyle/>
                    <a:p>
                      <a:r>
                        <a:rPr lang="nl-NL" sz="1800" dirty="0"/>
                        <a:t>240.000</a:t>
                      </a:r>
                      <a:endParaRPr lang="LID4096" sz="1800" dirty="0"/>
                    </a:p>
                  </a:txBody>
                  <a:tcPr/>
                </a:tc>
                <a:tc>
                  <a:txBody>
                    <a:bodyPr/>
                    <a:lstStyle/>
                    <a:p>
                      <a:r>
                        <a:rPr lang="nl-NL" sz="1800" dirty="0"/>
                        <a:t>15.385</a:t>
                      </a:r>
                    </a:p>
                  </a:txBody>
                  <a:tcPr/>
                </a:tc>
                <a:tc>
                  <a:txBody>
                    <a:bodyPr/>
                    <a:lstStyle/>
                    <a:p>
                      <a:r>
                        <a:rPr lang="nl-NL" sz="1800" dirty="0"/>
                        <a:t>77.220</a:t>
                      </a:r>
                    </a:p>
                  </a:txBody>
                  <a:tcPr/>
                </a:tc>
                <a:extLst>
                  <a:ext uri="{0D108BD9-81ED-4DB2-BD59-A6C34878D82A}">
                    <a16:rowId xmlns:a16="http://schemas.microsoft.com/office/drawing/2014/main" val="75083308"/>
                  </a:ext>
                </a:extLst>
              </a:tr>
              <a:tr h="365760">
                <a:tc>
                  <a:txBody>
                    <a:bodyPr/>
                    <a:lstStyle/>
                    <a:p>
                      <a:r>
                        <a:rPr lang="nl-NL" sz="1800" dirty="0"/>
                        <a:t>25.000</a:t>
                      </a:r>
                      <a:endParaRPr lang="LID4096" sz="1800" dirty="0"/>
                    </a:p>
                  </a:txBody>
                  <a:tcPr/>
                </a:tc>
                <a:tc>
                  <a:txBody>
                    <a:bodyPr/>
                    <a:lstStyle/>
                    <a:p>
                      <a:r>
                        <a:rPr lang="nl-NL" sz="1800" dirty="0"/>
                        <a:t>300.000</a:t>
                      </a:r>
                      <a:endParaRPr lang="LID4096" sz="1800" dirty="0"/>
                    </a:p>
                  </a:txBody>
                  <a:tcPr/>
                </a:tc>
                <a:tc>
                  <a:txBody>
                    <a:bodyPr/>
                    <a:lstStyle/>
                    <a:p>
                      <a:r>
                        <a:rPr lang="nl-NL" sz="1800" dirty="0"/>
                        <a:t>19.231</a:t>
                      </a:r>
                    </a:p>
                  </a:txBody>
                  <a:tcPr/>
                </a:tc>
                <a:tc>
                  <a:txBody>
                    <a:bodyPr/>
                    <a:lstStyle/>
                    <a:p>
                      <a:r>
                        <a:rPr lang="nl-NL" sz="1800" dirty="0"/>
                        <a:t>96.525</a:t>
                      </a:r>
                    </a:p>
                  </a:txBody>
                  <a:tcPr/>
                </a:tc>
                <a:extLst>
                  <a:ext uri="{0D108BD9-81ED-4DB2-BD59-A6C34878D82A}">
                    <a16:rowId xmlns:a16="http://schemas.microsoft.com/office/drawing/2014/main" val="3146996505"/>
                  </a:ext>
                </a:extLst>
              </a:tr>
            </a:tbl>
          </a:graphicData>
        </a:graphic>
      </p:graphicFrame>
    </p:spTree>
    <p:extLst>
      <p:ext uri="{BB962C8B-B14F-4D97-AF65-F5344CB8AC3E}">
        <p14:creationId xmlns:p14="http://schemas.microsoft.com/office/powerpoint/2010/main" val="583995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E778E-8A27-928C-75F2-6FED88CCBDAD}"/>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9D52EAC3-8B57-F7D9-94A2-F51A1B540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957FA0A6-1DAC-15E1-7C72-E76799F3083D}"/>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6" name="TextBox 5">
            <a:extLst>
              <a:ext uri="{FF2B5EF4-FFF2-40B4-BE49-F238E27FC236}">
                <a16:creationId xmlns:a16="http://schemas.microsoft.com/office/drawing/2014/main" id="{BB3C91E5-B9C4-B6D2-9DC7-7B05EEC52B7C}"/>
              </a:ext>
            </a:extLst>
          </p:cNvPr>
          <p:cNvSpPr txBox="1"/>
          <p:nvPr/>
        </p:nvSpPr>
        <p:spPr>
          <a:xfrm>
            <a:off x="2" y="648889"/>
            <a:ext cx="12191999" cy="769441"/>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4400" dirty="0">
                <a:latin typeface="Nirmala Text" panose="020B0502040204020203" pitchFamily="34" charset="0"/>
                <a:ea typeface="Nirmala Text" panose="020B0502040204020203" pitchFamily="34" charset="0"/>
                <a:cs typeface="Nirmala Text" panose="020B0502040204020203" pitchFamily="34" charset="0"/>
              </a:rPr>
              <a:t>IMPACT MARGE VERBETERING</a:t>
            </a:r>
            <a:endParaRPr lang="LID4096" sz="4400" dirty="0">
              <a:latin typeface="Nirmala Text" panose="020B0502040204020203" pitchFamily="34" charset="0"/>
              <a:ea typeface="Nirmala Text" panose="020B0502040204020203" pitchFamily="34" charset="0"/>
              <a:cs typeface="Nirmala Text" panose="020B0502040204020203" pitchFamily="34" charset="0"/>
            </a:endParaRPr>
          </a:p>
        </p:txBody>
      </p:sp>
      <p:sp>
        <p:nvSpPr>
          <p:cNvPr id="2" name="Rectangle 1">
            <a:extLst>
              <a:ext uri="{FF2B5EF4-FFF2-40B4-BE49-F238E27FC236}">
                <a16:creationId xmlns:a16="http://schemas.microsoft.com/office/drawing/2014/main" id="{BBD8909E-2571-3C77-EF22-1FB821DDC132}"/>
              </a:ext>
            </a:extLst>
          </p:cNvPr>
          <p:cNvSpPr/>
          <p:nvPr/>
        </p:nvSpPr>
        <p:spPr>
          <a:xfrm>
            <a:off x="2645417" y="2906916"/>
            <a:ext cx="2236763" cy="3363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dirty="0">
                <a:solidFill>
                  <a:schemeClr val="bg1"/>
                </a:solidFill>
              </a:rPr>
              <a:t>INKOOP</a:t>
            </a:r>
            <a:endParaRPr lang="LID4096" dirty="0">
              <a:solidFill>
                <a:schemeClr val="bg1"/>
              </a:solidFill>
            </a:endParaRPr>
          </a:p>
        </p:txBody>
      </p:sp>
      <p:sp>
        <p:nvSpPr>
          <p:cNvPr id="5" name="Rectangle 4">
            <a:extLst>
              <a:ext uri="{FF2B5EF4-FFF2-40B4-BE49-F238E27FC236}">
                <a16:creationId xmlns:a16="http://schemas.microsoft.com/office/drawing/2014/main" id="{44E867B2-34AA-D9AC-17CD-4FD61E0C70FC}"/>
              </a:ext>
            </a:extLst>
          </p:cNvPr>
          <p:cNvSpPr/>
          <p:nvPr/>
        </p:nvSpPr>
        <p:spPr>
          <a:xfrm>
            <a:off x="4882178" y="2906916"/>
            <a:ext cx="4426936" cy="33637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dirty="0">
                <a:solidFill>
                  <a:schemeClr val="bg1"/>
                </a:solidFill>
              </a:rPr>
              <a:t>MARGE</a:t>
            </a:r>
            <a:endParaRPr lang="LID4096" dirty="0">
              <a:solidFill>
                <a:schemeClr val="bg1"/>
              </a:solidFill>
            </a:endParaRPr>
          </a:p>
        </p:txBody>
      </p:sp>
      <p:cxnSp>
        <p:nvCxnSpPr>
          <p:cNvPr id="8" name="Straight Connector 7">
            <a:extLst>
              <a:ext uri="{FF2B5EF4-FFF2-40B4-BE49-F238E27FC236}">
                <a16:creationId xmlns:a16="http://schemas.microsoft.com/office/drawing/2014/main" id="{61FB97DF-95D4-90CF-421F-C2CF7ED620DB}"/>
              </a:ext>
            </a:extLst>
          </p:cNvPr>
          <p:cNvCxnSpPr/>
          <p:nvPr/>
        </p:nvCxnSpPr>
        <p:spPr>
          <a:xfrm>
            <a:off x="2645416" y="2385158"/>
            <a:ext cx="0" cy="858129"/>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F22DAD73-83D8-91A9-7CC4-329885EECD40}"/>
              </a:ext>
            </a:extLst>
          </p:cNvPr>
          <p:cNvSpPr txBox="1"/>
          <p:nvPr/>
        </p:nvSpPr>
        <p:spPr>
          <a:xfrm>
            <a:off x="2443278" y="1874841"/>
            <a:ext cx="404278" cy="584775"/>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nl-NL" sz="3200" dirty="0"/>
              <a:t>0</a:t>
            </a:r>
            <a:endParaRPr lang="LID4096" sz="3200" dirty="0"/>
          </a:p>
        </p:txBody>
      </p:sp>
      <p:cxnSp>
        <p:nvCxnSpPr>
          <p:cNvPr id="11" name="Straight Connector 10">
            <a:extLst>
              <a:ext uri="{FF2B5EF4-FFF2-40B4-BE49-F238E27FC236}">
                <a16:creationId xmlns:a16="http://schemas.microsoft.com/office/drawing/2014/main" id="{ADD71A5F-8DA8-B297-2C11-F157AA22A3B4}"/>
              </a:ext>
            </a:extLst>
          </p:cNvPr>
          <p:cNvCxnSpPr/>
          <p:nvPr/>
        </p:nvCxnSpPr>
        <p:spPr>
          <a:xfrm>
            <a:off x="4882179" y="2385158"/>
            <a:ext cx="0" cy="8581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B0D9E80-2C27-3B23-16F5-133044FD6927}"/>
              </a:ext>
            </a:extLst>
          </p:cNvPr>
          <p:cNvCxnSpPr/>
          <p:nvPr/>
        </p:nvCxnSpPr>
        <p:spPr>
          <a:xfrm>
            <a:off x="9309114" y="2367997"/>
            <a:ext cx="0" cy="858129"/>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1282C02-FC59-AA56-D1D8-6D4426D6FD5B}"/>
              </a:ext>
            </a:extLst>
          </p:cNvPr>
          <p:cNvSpPr txBox="1"/>
          <p:nvPr/>
        </p:nvSpPr>
        <p:spPr>
          <a:xfrm>
            <a:off x="4882172" y="2418704"/>
            <a:ext cx="4426935" cy="523220"/>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2800" b="1" dirty="0"/>
              <a:t>{  180.000  }</a:t>
            </a:r>
            <a:endParaRPr lang="LID4096" sz="2800" b="1" dirty="0"/>
          </a:p>
        </p:txBody>
      </p:sp>
      <p:sp>
        <p:nvSpPr>
          <p:cNvPr id="27" name="TextBox 26">
            <a:extLst>
              <a:ext uri="{FF2B5EF4-FFF2-40B4-BE49-F238E27FC236}">
                <a16:creationId xmlns:a16="http://schemas.microsoft.com/office/drawing/2014/main" id="{06C5C9E4-4DAA-E754-1FFE-7E5ED2AB8E3C}"/>
              </a:ext>
            </a:extLst>
          </p:cNvPr>
          <p:cNvSpPr txBox="1"/>
          <p:nvPr/>
        </p:nvSpPr>
        <p:spPr>
          <a:xfrm>
            <a:off x="375047" y="2319956"/>
            <a:ext cx="1741275" cy="1061829"/>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3600" b="1" dirty="0"/>
              <a:t>60%</a:t>
            </a:r>
            <a:br>
              <a:rPr lang="nl-NL" b="1" dirty="0"/>
            </a:br>
            <a:r>
              <a:rPr lang="nl-NL" b="1" dirty="0"/>
              <a:t>(x2,500)</a:t>
            </a:r>
            <a:endParaRPr lang="LID4096" b="1" dirty="0"/>
          </a:p>
        </p:txBody>
      </p:sp>
      <p:sp>
        <p:nvSpPr>
          <p:cNvPr id="28" name="TextBox 27">
            <a:extLst>
              <a:ext uri="{FF2B5EF4-FFF2-40B4-BE49-F238E27FC236}">
                <a16:creationId xmlns:a16="http://schemas.microsoft.com/office/drawing/2014/main" id="{F591DA6F-085E-12F7-70F8-EC5A6DF7DB02}"/>
              </a:ext>
            </a:extLst>
          </p:cNvPr>
          <p:cNvSpPr txBox="1"/>
          <p:nvPr/>
        </p:nvSpPr>
        <p:spPr>
          <a:xfrm>
            <a:off x="375046" y="4588978"/>
            <a:ext cx="1741275" cy="1061829"/>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3600" b="1" dirty="0"/>
              <a:t>61%</a:t>
            </a:r>
            <a:br>
              <a:rPr lang="nl-NL" b="1" dirty="0"/>
            </a:br>
            <a:r>
              <a:rPr lang="nl-NL" b="1" dirty="0"/>
              <a:t>(x2,564)</a:t>
            </a:r>
            <a:endParaRPr lang="LID4096" b="1" dirty="0"/>
          </a:p>
        </p:txBody>
      </p:sp>
      <p:sp>
        <p:nvSpPr>
          <p:cNvPr id="30" name="TextBox 29">
            <a:extLst>
              <a:ext uri="{FF2B5EF4-FFF2-40B4-BE49-F238E27FC236}">
                <a16:creationId xmlns:a16="http://schemas.microsoft.com/office/drawing/2014/main" id="{A70CEA47-563E-EE22-C606-393A7C602056}"/>
              </a:ext>
            </a:extLst>
          </p:cNvPr>
          <p:cNvSpPr txBox="1"/>
          <p:nvPr/>
        </p:nvSpPr>
        <p:spPr>
          <a:xfrm>
            <a:off x="4090090" y="1874840"/>
            <a:ext cx="1619354" cy="584775"/>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nl-NL" sz="3200" dirty="0"/>
              <a:t>120.000</a:t>
            </a:r>
            <a:endParaRPr lang="LID4096" sz="3200" dirty="0"/>
          </a:p>
        </p:txBody>
      </p:sp>
      <p:sp>
        <p:nvSpPr>
          <p:cNvPr id="31" name="TextBox 30">
            <a:extLst>
              <a:ext uri="{FF2B5EF4-FFF2-40B4-BE49-F238E27FC236}">
                <a16:creationId xmlns:a16="http://schemas.microsoft.com/office/drawing/2014/main" id="{C5CA041D-E797-720D-6610-36BE1C67DAB8}"/>
              </a:ext>
            </a:extLst>
          </p:cNvPr>
          <p:cNvSpPr txBox="1"/>
          <p:nvPr/>
        </p:nvSpPr>
        <p:spPr>
          <a:xfrm>
            <a:off x="8499430" y="1872876"/>
            <a:ext cx="1619354" cy="584775"/>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nl-NL" sz="3200" dirty="0"/>
              <a:t>300.000</a:t>
            </a:r>
            <a:endParaRPr lang="LID4096" sz="3200" dirty="0"/>
          </a:p>
        </p:txBody>
      </p:sp>
      <p:sp>
        <p:nvSpPr>
          <p:cNvPr id="32" name="Rectangle 31">
            <a:extLst>
              <a:ext uri="{FF2B5EF4-FFF2-40B4-BE49-F238E27FC236}">
                <a16:creationId xmlns:a16="http://schemas.microsoft.com/office/drawing/2014/main" id="{2CBC7AEB-B240-1757-A916-BA21AE8D11DE}"/>
              </a:ext>
            </a:extLst>
          </p:cNvPr>
          <p:cNvSpPr/>
          <p:nvPr/>
        </p:nvSpPr>
        <p:spPr>
          <a:xfrm>
            <a:off x="2645417" y="5463206"/>
            <a:ext cx="2236763" cy="3363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dirty="0">
                <a:solidFill>
                  <a:schemeClr val="bg1"/>
                </a:solidFill>
              </a:rPr>
              <a:t>INKOOP</a:t>
            </a:r>
            <a:endParaRPr lang="LID4096" dirty="0">
              <a:solidFill>
                <a:schemeClr val="bg1"/>
              </a:solidFill>
            </a:endParaRPr>
          </a:p>
        </p:txBody>
      </p:sp>
      <p:sp>
        <p:nvSpPr>
          <p:cNvPr id="33" name="Rectangle 32">
            <a:extLst>
              <a:ext uri="{FF2B5EF4-FFF2-40B4-BE49-F238E27FC236}">
                <a16:creationId xmlns:a16="http://schemas.microsoft.com/office/drawing/2014/main" id="{BECA351F-E075-9423-4397-D563CF4D2EAE}"/>
              </a:ext>
            </a:extLst>
          </p:cNvPr>
          <p:cNvSpPr/>
          <p:nvPr/>
        </p:nvSpPr>
        <p:spPr>
          <a:xfrm>
            <a:off x="4882178" y="5463207"/>
            <a:ext cx="5120637" cy="319209"/>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dirty="0">
                <a:solidFill>
                  <a:schemeClr val="bg1"/>
                </a:solidFill>
              </a:rPr>
              <a:t>MARGE</a:t>
            </a:r>
            <a:endParaRPr lang="LID4096" dirty="0">
              <a:solidFill>
                <a:schemeClr val="bg1"/>
              </a:solidFill>
            </a:endParaRPr>
          </a:p>
        </p:txBody>
      </p:sp>
      <p:cxnSp>
        <p:nvCxnSpPr>
          <p:cNvPr id="34" name="Straight Connector 33">
            <a:extLst>
              <a:ext uri="{FF2B5EF4-FFF2-40B4-BE49-F238E27FC236}">
                <a16:creationId xmlns:a16="http://schemas.microsoft.com/office/drawing/2014/main" id="{D08920A0-7776-9121-F5D8-899345235934}"/>
              </a:ext>
            </a:extLst>
          </p:cNvPr>
          <p:cNvCxnSpPr/>
          <p:nvPr/>
        </p:nvCxnSpPr>
        <p:spPr>
          <a:xfrm>
            <a:off x="2645416" y="4941448"/>
            <a:ext cx="0" cy="858129"/>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14D314CE-0501-031A-4A40-17F50E5B6BB3}"/>
              </a:ext>
            </a:extLst>
          </p:cNvPr>
          <p:cNvSpPr txBox="1"/>
          <p:nvPr/>
        </p:nvSpPr>
        <p:spPr>
          <a:xfrm>
            <a:off x="2443278" y="4431131"/>
            <a:ext cx="404278" cy="584775"/>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nl-NL" sz="3200" dirty="0"/>
              <a:t>0</a:t>
            </a:r>
            <a:endParaRPr lang="LID4096" sz="3200" dirty="0"/>
          </a:p>
        </p:txBody>
      </p:sp>
      <p:cxnSp>
        <p:nvCxnSpPr>
          <p:cNvPr id="36" name="Straight Connector 35">
            <a:extLst>
              <a:ext uri="{FF2B5EF4-FFF2-40B4-BE49-F238E27FC236}">
                <a16:creationId xmlns:a16="http://schemas.microsoft.com/office/drawing/2014/main" id="{3DE6DEA3-8EA7-5F30-297B-1FB9230BFF51}"/>
              </a:ext>
            </a:extLst>
          </p:cNvPr>
          <p:cNvCxnSpPr/>
          <p:nvPr/>
        </p:nvCxnSpPr>
        <p:spPr>
          <a:xfrm>
            <a:off x="4882179" y="4927380"/>
            <a:ext cx="0" cy="858129"/>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6701B8D-B26A-44E2-B3D9-930505F06DB8}"/>
              </a:ext>
            </a:extLst>
          </p:cNvPr>
          <p:cNvCxnSpPr/>
          <p:nvPr/>
        </p:nvCxnSpPr>
        <p:spPr>
          <a:xfrm>
            <a:off x="9984362" y="4910219"/>
            <a:ext cx="0" cy="858129"/>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432CF139-BA58-83B9-7353-AD66DC4A12DA}"/>
              </a:ext>
            </a:extLst>
          </p:cNvPr>
          <p:cNvSpPr txBox="1"/>
          <p:nvPr/>
        </p:nvSpPr>
        <p:spPr>
          <a:xfrm>
            <a:off x="4882172" y="4960926"/>
            <a:ext cx="4426935" cy="523220"/>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2800" b="1" dirty="0"/>
              <a:t>{  187.692  }</a:t>
            </a:r>
            <a:endParaRPr lang="LID4096" sz="2800" b="1" dirty="0"/>
          </a:p>
        </p:txBody>
      </p:sp>
      <p:sp>
        <p:nvSpPr>
          <p:cNvPr id="39" name="TextBox 38">
            <a:extLst>
              <a:ext uri="{FF2B5EF4-FFF2-40B4-BE49-F238E27FC236}">
                <a16:creationId xmlns:a16="http://schemas.microsoft.com/office/drawing/2014/main" id="{7E1BD151-1B68-12F9-A215-1D0F4C59DDF2}"/>
              </a:ext>
            </a:extLst>
          </p:cNvPr>
          <p:cNvSpPr txBox="1"/>
          <p:nvPr/>
        </p:nvSpPr>
        <p:spPr>
          <a:xfrm>
            <a:off x="4090090" y="4431130"/>
            <a:ext cx="1619354" cy="584775"/>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nl-NL" sz="3200" dirty="0"/>
              <a:t>120.000</a:t>
            </a:r>
            <a:endParaRPr lang="LID4096" sz="3200" dirty="0"/>
          </a:p>
        </p:txBody>
      </p:sp>
      <p:sp>
        <p:nvSpPr>
          <p:cNvPr id="40" name="TextBox 39">
            <a:extLst>
              <a:ext uri="{FF2B5EF4-FFF2-40B4-BE49-F238E27FC236}">
                <a16:creationId xmlns:a16="http://schemas.microsoft.com/office/drawing/2014/main" id="{DA905B86-A448-C1E6-ADE4-00EB5FB2CFF7}"/>
              </a:ext>
            </a:extLst>
          </p:cNvPr>
          <p:cNvSpPr txBox="1"/>
          <p:nvPr/>
        </p:nvSpPr>
        <p:spPr>
          <a:xfrm>
            <a:off x="9174678" y="4429166"/>
            <a:ext cx="1619354" cy="584775"/>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nl-NL" sz="3200" dirty="0"/>
              <a:t>307.692</a:t>
            </a:r>
            <a:endParaRPr lang="LID4096" sz="3200" dirty="0"/>
          </a:p>
        </p:txBody>
      </p:sp>
    </p:spTree>
    <p:extLst>
      <p:ext uri="{BB962C8B-B14F-4D97-AF65-F5344CB8AC3E}">
        <p14:creationId xmlns:p14="http://schemas.microsoft.com/office/powerpoint/2010/main" val="2269214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E3985-7AEC-83E2-6708-956BC4F2A0AC}"/>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AC2D02AD-D8EF-CAF9-C500-B263E7D74E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030E42CB-6EA1-975C-E40A-384586CF6FB0}"/>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6" name="TextBox 5">
            <a:extLst>
              <a:ext uri="{FF2B5EF4-FFF2-40B4-BE49-F238E27FC236}">
                <a16:creationId xmlns:a16="http://schemas.microsoft.com/office/drawing/2014/main" id="{F1AA2C08-C1C5-4653-FB3B-60002447921D}"/>
              </a:ext>
            </a:extLst>
          </p:cNvPr>
          <p:cNvSpPr txBox="1"/>
          <p:nvPr/>
        </p:nvSpPr>
        <p:spPr>
          <a:xfrm>
            <a:off x="2" y="648889"/>
            <a:ext cx="12191999" cy="769441"/>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4400" dirty="0">
                <a:latin typeface="Nirmala Text" panose="020B0502040204020203" pitchFamily="34" charset="0"/>
                <a:ea typeface="Nirmala Text" panose="020B0502040204020203" pitchFamily="34" charset="0"/>
                <a:cs typeface="Nirmala Text" panose="020B0502040204020203" pitchFamily="34" charset="0"/>
              </a:rPr>
              <a:t>TWIJFELS</a:t>
            </a:r>
            <a:endParaRPr lang="LID4096" sz="4400" dirty="0">
              <a:latin typeface="Nirmala Text" panose="020B0502040204020203" pitchFamily="34" charset="0"/>
              <a:ea typeface="Nirmala Text" panose="020B0502040204020203" pitchFamily="34" charset="0"/>
              <a:cs typeface="Nirmala Text" panose="020B0502040204020203" pitchFamily="34" charset="0"/>
            </a:endParaRPr>
          </a:p>
        </p:txBody>
      </p:sp>
      <p:pic>
        <p:nvPicPr>
          <p:cNvPr id="4" name="Picture 3" descr="A cartoon of a person in a flower shop&#10;&#10;AI-generated content may be incorrect.">
            <a:extLst>
              <a:ext uri="{FF2B5EF4-FFF2-40B4-BE49-F238E27FC236}">
                <a16:creationId xmlns:a16="http://schemas.microsoft.com/office/drawing/2014/main" id="{F924339B-EB22-6D0A-FFBD-EA59828740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974" y="2434777"/>
            <a:ext cx="3047700" cy="3047700"/>
          </a:xfrm>
          <a:prstGeom prst="rect">
            <a:avLst/>
          </a:prstGeom>
        </p:spPr>
      </p:pic>
      <p:sp>
        <p:nvSpPr>
          <p:cNvPr id="12" name="TextBox 11">
            <a:extLst>
              <a:ext uri="{FF2B5EF4-FFF2-40B4-BE49-F238E27FC236}">
                <a16:creationId xmlns:a16="http://schemas.microsoft.com/office/drawing/2014/main" id="{C772C54C-9CCD-01AE-F623-7CAEFAEFC847}"/>
              </a:ext>
            </a:extLst>
          </p:cNvPr>
          <p:cNvSpPr txBox="1"/>
          <p:nvPr/>
        </p:nvSpPr>
        <p:spPr>
          <a:xfrm>
            <a:off x="4329583" y="2181560"/>
            <a:ext cx="7618577" cy="523220"/>
          </a:xfrm>
          <a:prstGeom prst="rect">
            <a:avLst/>
          </a:prstGeom>
          <a:noFill/>
          <a:ln>
            <a:noFill/>
          </a:ln>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nl-NL" sz="2800" b="1" dirty="0">
                <a:latin typeface="Nirmala Text" panose="020B0502040204020203" pitchFamily="34" charset="0"/>
                <a:ea typeface="Nirmala Text" panose="020B0502040204020203" pitchFamily="34" charset="0"/>
                <a:cs typeface="Nirmala Text" panose="020B0502040204020203" pitchFamily="34" charset="0"/>
              </a:rPr>
              <a:t>Ik werk met vaste prijzen</a:t>
            </a:r>
            <a:endParaRPr lang="LID4096" sz="2800" b="1" dirty="0">
              <a:latin typeface="Nirmala Text" panose="020B0502040204020203" pitchFamily="34" charset="0"/>
              <a:ea typeface="Nirmala Text" panose="020B0502040204020203" pitchFamily="34" charset="0"/>
              <a:cs typeface="Nirmala Text" panose="020B0502040204020203" pitchFamily="34" charset="0"/>
            </a:endParaRPr>
          </a:p>
        </p:txBody>
      </p:sp>
      <p:sp>
        <p:nvSpPr>
          <p:cNvPr id="17" name="TextBox 16">
            <a:extLst>
              <a:ext uri="{FF2B5EF4-FFF2-40B4-BE49-F238E27FC236}">
                <a16:creationId xmlns:a16="http://schemas.microsoft.com/office/drawing/2014/main" id="{8C4B5410-679D-7406-1B75-8FB384E2CB0A}"/>
              </a:ext>
            </a:extLst>
          </p:cNvPr>
          <p:cNvSpPr txBox="1"/>
          <p:nvPr/>
        </p:nvSpPr>
        <p:spPr>
          <a:xfrm>
            <a:off x="4329582" y="2727302"/>
            <a:ext cx="7618578" cy="523220"/>
          </a:xfrm>
          <a:prstGeom prst="rect">
            <a:avLst/>
          </a:prstGeom>
          <a:noFill/>
          <a:ln>
            <a:noFill/>
          </a:ln>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nl-NL" sz="2800" dirty="0">
                <a:latin typeface="Nirmala Text" panose="020B0502040204020203" pitchFamily="34" charset="0"/>
                <a:ea typeface="Nirmala Text" panose="020B0502040204020203" pitchFamily="34" charset="0"/>
                <a:cs typeface="Nirmala Text" panose="020B0502040204020203" pitchFamily="34" charset="0"/>
              </a:rPr>
              <a:t>Heel slim, pas ze wel op tijd aan! </a:t>
            </a:r>
            <a:endParaRPr lang="LID4096" sz="2800" dirty="0">
              <a:latin typeface="Nirmala Text" panose="020B0502040204020203" pitchFamily="34" charset="0"/>
              <a:ea typeface="Nirmala Text" panose="020B0502040204020203" pitchFamily="34" charset="0"/>
              <a:cs typeface="Nirmala Text" panose="020B0502040204020203" pitchFamily="34" charset="0"/>
            </a:endParaRPr>
          </a:p>
        </p:txBody>
      </p:sp>
      <p:sp>
        <p:nvSpPr>
          <p:cNvPr id="24" name="TextBox 23">
            <a:extLst>
              <a:ext uri="{FF2B5EF4-FFF2-40B4-BE49-F238E27FC236}">
                <a16:creationId xmlns:a16="http://schemas.microsoft.com/office/drawing/2014/main" id="{B620FBDF-E1EA-2A1A-9074-CBFE9B25C192}"/>
              </a:ext>
            </a:extLst>
          </p:cNvPr>
          <p:cNvSpPr txBox="1"/>
          <p:nvPr/>
        </p:nvSpPr>
        <p:spPr>
          <a:xfrm>
            <a:off x="4329583" y="3350466"/>
            <a:ext cx="7618577" cy="523220"/>
          </a:xfrm>
          <a:prstGeom prst="rect">
            <a:avLst/>
          </a:prstGeom>
          <a:noFill/>
          <a:ln>
            <a:noFill/>
          </a:ln>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nl-NL" sz="2800" b="1" dirty="0">
                <a:latin typeface="Nirmala Text" panose="020B0502040204020203" pitchFamily="34" charset="0"/>
                <a:ea typeface="Nirmala Text" panose="020B0502040204020203" pitchFamily="34" charset="0"/>
                <a:cs typeface="Nirmala Text" panose="020B0502040204020203" pitchFamily="34" charset="0"/>
              </a:rPr>
              <a:t>Ik ben niet handig met techniek</a:t>
            </a:r>
            <a:endParaRPr lang="LID4096" sz="2800" b="1" dirty="0">
              <a:latin typeface="Nirmala Text" panose="020B0502040204020203" pitchFamily="34" charset="0"/>
              <a:ea typeface="Nirmala Text" panose="020B0502040204020203" pitchFamily="34" charset="0"/>
              <a:cs typeface="Nirmala Text" panose="020B0502040204020203" pitchFamily="34" charset="0"/>
            </a:endParaRPr>
          </a:p>
        </p:txBody>
      </p:sp>
      <p:sp>
        <p:nvSpPr>
          <p:cNvPr id="25" name="TextBox 24">
            <a:extLst>
              <a:ext uri="{FF2B5EF4-FFF2-40B4-BE49-F238E27FC236}">
                <a16:creationId xmlns:a16="http://schemas.microsoft.com/office/drawing/2014/main" id="{A7D6EE75-3321-B851-5717-91F9F524BFB9}"/>
              </a:ext>
            </a:extLst>
          </p:cNvPr>
          <p:cNvSpPr txBox="1"/>
          <p:nvPr/>
        </p:nvSpPr>
        <p:spPr>
          <a:xfrm>
            <a:off x="4329582" y="3896208"/>
            <a:ext cx="7618578" cy="523220"/>
          </a:xfrm>
          <a:prstGeom prst="rect">
            <a:avLst/>
          </a:prstGeom>
          <a:noFill/>
          <a:ln>
            <a:noFill/>
          </a:ln>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nl-NL" sz="2800" dirty="0">
                <a:latin typeface="Nirmala Text" panose="020B0502040204020203" pitchFamily="34" charset="0"/>
                <a:ea typeface="Nirmala Text" panose="020B0502040204020203" pitchFamily="34" charset="0"/>
                <a:cs typeface="Nirmala Text" panose="020B0502040204020203" pitchFamily="34" charset="0"/>
              </a:rPr>
              <a:t>Kun je </a:t>
            </a:r>
            <a:r>
              <a:rPr lang="nl-NL" sz="2800" dirty="0" err="1">
                <a:latin typeface="Nirmala Text" panose="020B0502040204020203" pitchFamily="34" charset="0"/>
                <a:ea typeface="Nirmala Text" panose="020B0502040204020203" pitchFamily="34" charset="0"/>
                <a:cs typeface="Nirmala Text" panose="020B0502040204020203" pitchFamily="34" charset="0"/>
              </a:rPr>
              <a:t>WhatsAppen</a:t>
            </a:r>
            <a:r>
              <a:rPr lang="nl-NL" sz="2800" dirty="0">
                <a:latin typeface="Nirmala Text" panose="020B0502040204020203" pitchFamily="34" charset="0"/>
                <a:ea typeface="Nirmala Text" panose="020B0502040204020203" pitchFamily="34" charset="0"/>
                <a:cs typeface="Nirmala Text" panose="020B0502040204020203" pitchFamily="34" charset="0"/>
              </a:rPr>
              <a:t>? Dan kan je dit ook.</a:t>
            </a:r>
            <a:endParaRPr lang="LID4096" sz="2800" dirty="0">
              <a:latin typeface="Nirmala Text" panose="020B0502040204020203" pitchFamily="34" charset="0"/>
              <a:ea typeface="Nirmala Text" panose="020B0502040204020203" pitchFamily="34" charset="0"/>
              <a:cs typeface="Nirmala Text" panose="020B0502040204020203" pitchFamily="34" charset="0"/>
            </a:endParaRPr>
          </a:p>
        </p:txBody>
      </p:sp>
      <p:sp>
        <p:nvSpPr>
          <p:cNvPr id="26" name="TextBox 25">
            <a:extLst>
              <a:ext uri="{FF2B5EF4-FFF2-40B4-BE49-F238E27FC236}">
                <a16:creationId xmlns:a16="http://schemas.microsoft.com/office/drawing/2014/main" id="{CB91DB0D-9F09-842B-CA61-5E828DF11782}"/>
              </a:ext>
            </a:extLst>
          </p:cNvPr>
          <p:cNvSpPr txBox="1"/>
          <p:nvPr/>
        </p:nvSpPr>
        <p:spPr>
          <a:xfrm>
            <a:off x="4329583" y="4519372"/>
            <a:ext cx="7618577" cy="523220"/>
          </a:xfrm>
          <a:prstGeom prst="rect">
            <a:avLst/>
          </a:prstGeom>
          <a:noFill/>
          <a:ln>
            <a:noFill/>
          </a:ln>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nl-NL" sz="2800" b="1" dirty="0">
                <a:latin typeface="Nirmala Text" panose="020B0502040204020203" pitchFamily="34" charset="0"/>
                <a:ea typeface="Nirmala Text" panose="020B0502040204020203" pitchFamily="34" charset="0"/>
                <a:cs typeface="Nirmala Text" panose="020B0502040204020203" pitchFamily="34" charset="0"/>
              </a:rPr>
              <a:t>Het gaat goed, bruto marge altijd hetzelfde</a:t>
            </a:r>
            <a:endParaRPr lang="LID4096" sz="2800" b="1" dirty="0">
              <a:latin typeface="Nirmala Text" panose="020B0502040204020203" pitchFamily="34" charset="0"/>
              <a:ea typeface="Nirmala Text" panose="020B0502040204020203" pitchFamily="34" charset="0"/>
              <a:cs typeface="Nirmala Text" panose="020B0502040204020203" pitchFamily="34" charset="0"/>
            </a:endParaRPr>
          </a:p>
        </p:txBody>
      </p:sp>
      <p:sp>
        <p:nvSpPr>
          <p:cNvPr id="29" name="TextBox 28">
            <a:extLst>
              <a:ext uri="{FF2B5EF4-FFF2-40B4-BE49-F238E27FC236}">
                <a16:creationId xmlns:a16="http://schemas.microsoft.com/office/drawing/2014/main" id="{6287B2B4-BE74-BEA9-BC2E-15BB3D7DFB9B}"/>
              </a:ext>
            </a:extLst>
          </p:cNvPr>
          <p:cNvSpPr txBox="1"/>
          <p:nvPr/>
        </p:nvSpPr>
        <p:spPr>
          <a:xfrm>
            <a:off x="4329582" y="5065114"/>
            <a:ext cx="7618578" cy="523220"/>
          </a:xfrm>
          <a:prstGeom prst="rect">
            <a:avLst/>
          </a:prstGeom>
          <a:noFill/>
          <a:ln>
            <a:noFill/>
          </a:ln>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nl-NL" sz="2800" dirty="0">
                <a:latin typeface="Nirmala Text" panose="020B0502040204020203" pitchFamily="34" charset="0"/>
                <a:ea typeface="Nirmala Text" panose="020B0502040204020203" pitchFamily="34" charset="0"/>
                <a:cs typeface="Nirmala Text" panose="020B0502040204020203" pitchFamily="34" charset="0"/>
              </a:rPr>
              <a:t>Super! Komt dat door </a:t>
            </a:r>
            <a:r>
              <a:rPr lang="nl-NL" sz="2800">
                <a:latin typeface="Nirmala Text" panose="020B0502040204020203" pitchFamily="34" charset="0"/>
                <a:ea typeface="Nirmala Text" panose="020B0502040204020203" pitchFamily="34" charset="0"/>
                <a:cs typeface="Nirmala Text" panose="020B0502040204020203" pitchFamily="34" charset="0"/>
              </a:rPr>
              <a:t>je prijs-marge beleid </a:t>
            </a:r>
            <a:r>
              <a:rPr lang="nl-NL" sz="2800" dirty="0">
                <a:latin typeface="Nirmala Text" panose="020B0502040204020203" pitchFamily="34" charset="0"/>
                <a:ea typeface="Nirmala Text" panose="020B0502040204020203" pitchFamily="34" charset="0"/>
                <a:cs typeface="Nirmala Text" panose="020B0502040204020203" pitchFamily="34" charset="0"/>
              </a:rPr>
              <a:t>?</a:t>
            </a:r>
            <a:endParaRPr lang="LID4096" sz="2800" dirty="0">
              <a:latin typeface="Nirmala Text" panose="020B0502040204020203" pitchFamily="34" charset="0"/>
              <a:ea typeface="Nirmala Text" panose="020B0502040204020203" pitchFamily="34" charset="0"/>
              <a:cs typeface="Nirmala Text" panose="020B0502040204020203" pitchFamily="34" charset="0"/>
            </a:endParaRPr>
          </a:p>
        </p:txBody>
      </p:sp>
    </p:spTree>
    <p:extLst>
      <p:ext uri="{BB962C8B-B14F-4D97-AF65-F5344CB8AC3E}">
        <p14:creationId xmlns:p14="http://schemas.microsoft.com/office/powerpoint/2010/main" val="396990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4" grpId="0" animBg="1"/>
      <p:bldP spid="25" grpId="0" animBg="1"/>
      <p:bldP spid="26"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BBF04-E8AF-D7FB-BECE-00623D4BD83B}"/>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702B4800-9855-4D01-7E3F-8ACF43D4EA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66EA28A3-B990-ECBE-3A25-BAAAB56A89F1}"/>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6" name="TextBox 5">
            <a:extLst>
              <a:ext uri="{FF2B5EF4-FFF2-40B4-BE49-F238E27FC236}">
                <a16:creationId xmlns:a16="http://schemas.microsoft.com/office/drawing/2014/main" id="{85AE1825-5E89-AE4A-A57C-FC833C092847}"/>
              </a:ext>
            </a:extLst>
          </p:cNvPr>
          <p:cNvSpPr txBox="1"/>
          <p:nvPr/>
        </p:nvSpPr>
        <p:spPr>
          <a:xfrm>
            <a:off x="2" y="648889"/>
            <a:ext cx="12191999" cy="769441"/>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4400" dirty="0">
                <a:latin typeface="Nirmala Text" panose="020B0502040204020203" pitchFamily="34" charset="0"/>
                <a:ea typeface="Nirmala Text" panose="020B0502040204020203" pitchFamily="34" charset="0"/>
                <a:cs typeface="Nirmala Text" panose="020B0502040204020203" pitchFamily="34" charset="0"/>
              </a:rPr>
              <a:t>DE BAL LIGT BIJ JOU</a:t>
            </a:r>
            <a:endParaRPr lang="LID4096" sz="4400" dirty="0">
              <a:latin typeface="Nirmala Text" panose="020B0502040204020203" pitchFamily="34" charset="0"/>
              <a:ea typeface="Nirmala Text" panose="020B0502040204020203" pitchFamily="34" charset="0"/>
              <a:cs typeface="Nirmala Text" panose="020B0502040204020203" pitchFamily="34" charset="0"/>
            </a:endParaRPr>
          </a:p>
        </p:txBody>
      </p:sp>
      <p:pic>
        <p:nvPicPr>
          <p:cNvPr id="8" name="Picture 7" descr="A person in a room with a person in a tie and a person in a room with flowers&#10;&#10;AI-generated content may be incorrect.">
            <a:extLst>
              <a:ext uri="{FF2B5EF4-FFF2-40B4-BE49-F238E27FC236}">
                <a16:creationId xmlns:a16="http://schemas.microsoft.com/office/drawing/2014/main" id="{C8626F7B-9BBF-7EED-DAC5-CFA6279DE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192" y="2067218"/>
            <a:ext cx="3958298" cy="3958298"/>
          </a:xfrm>
          <a:prstGeom prst="rect">
            <a:avLst/>
          </a:prstGeom>
        </p:spPr>
      </p:pic>
      <p:pic>
        <p:nvPicPr>
          <p:cNvPr id="2" name="Picture 1">
            <a:extLst>
              <a:ext uri="{FF2B5EF4-FFF2-40B4-BE49-F238E27FC236}">
                <a16:creationId xmlns:a16="http://schemas.microsoft.com/office/drawing/2014/main" id="{2C1EA6A6-99D0-D596-A2FC-B797BA04D8C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93512" y="2067218"/>
            <a:ext cx="3958298" cy="3958298"/>
          </a:xfrm>
          <a:prstGeom prst="rect">
            <a:avLst/>
          </a:prstGeom>
        </p:spPr>
      </p:pic>
      <p:sp>
        <p:nvSpPr>
          <p:cNvPr id="3" name="TextBox 2">
            <a:extLst>
              <a:ext uri="{FF2B5EF4-FFF2-40B4-BE49-F238E27FC236}">
                <a16:creationId xmlns:a16="http://schemas.microsoft.com/office/drawing/2014/main" id="{8BA08D84-64DF-AB35-B7D1-D6A6A0D752B7}"/>
              </a:ext>
            </a:extLst>
          </p:cNvPr>
          <p:cNvSpPr txBox="1"/>
          <p:nvPr/>
        </p:nvSpPr>
        <p:spPr>
          <a:xfrm>
            <a:off x="-114884" y="3661646"/>
            <a:ext cx="12191999" cy="769441"/>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4400" dirty="0" err="1">
                <a:latin typeface="Nirmala Text" panose="020B0502040204020203" pitchFamily="34" charset="0"/>
                <a:ea typeface="Nirmala Text" panose="020B0502040204020203" pitchFamily="34" charset="0"/>
                <a:cs typeface="Nirmala Text" panose="020B0502040204020203" pitchFamily="34" charset="0"/>
              </a:rPr>
              <a:t>vs</a:t>
            </a:r>
            <a:endParaRPr lang="LID4096" sz="4400" dirty="0">
              <a:latin typeface="Nirmala Text" panose="020B0502040204020203" pitchFamily="34" charset="0"/>
              <a:ea typeface="Nirmala Text" panose="020B0502040204020203" pitchFamily="34" charset="0"/>
              <a:cs typeface="Nirmala Text" panose="020B0502040204020203" pitchFamily="34" charset="0"/>
            </a:endParaRPr>
          </a:p>
        </p:txBody>
      </p:sp>
    </p:spTree>
    <p:extLst>
      <p:ext uri="{BB962C8B-B14F-4D97-AF65-F5344CB8AC3E}">
        <p14:creationId xmlns:p14="http://schemas.microsoft.com/office/powerpoint/2010/main" val="2995499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4AA4B-5DC0-52DA-F1CA-F707BF0799D2}"/>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B9919318-4144-7C7A-4AE6-1D0A1FA7A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A1085B33-B922-EE42-6524-D06978BFAAF2}"/>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8" name="TextBox 7">
            <a:extLst>
              <a:ext uri="{FF2B5EF4-FFF2-40B4-BE49-F238E27FC236}">
                <a16:creationId xmlns:a16="http://schemas.microsoft.com/office/drawing/2014/main" id="{CA03A90D-A982-14FC-29CB-0C4C6CC26925}"/>
              </a:ext>
            </a:extLst>
          </p:cNvPr>
          <p:cNvSpPr txBox="1"/>
          <p:nvPr/>
        </p:nvSpPr>
        <p:spPr>
          <a:xfrm>
            <a:off x="362782" y="846459"/>
            <a:ext cx="11466438" cy="5632311"/>
          </a:xfrm>
          <a:prstGeom prst="rect">
            <a:avLst/>
          </a:prstGeom>
          <a:noFill/>
        </p:spPr>
        <p:txBody>
          <a:bodyPr wrap="square">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nl-NL" sz="3200" i="1" dirty="0"/>
              <a:t>"</a:t>
            </a:r>
            <a:r>
              <a:rPr lang="nl-NL" sz="3200" i="1" dirty="0" err="1"/>
              <a:t>Floral</a:t>
            </a:r>
            <a:r>
              <a:rPr lang="nl-NL" sz="3200" i="1" dirty="0"/>
              <a:t> Profit laat me verborgen kosten zien en helpt me direct mijn marge bij te sturen.“</a:t>
            </a:r>
          </a:p>
          <a:p>
            <a:r>
              <a:rPr lang="nl-NL" sz="2400" b="1" i="1" dirty="0"/>
              <a:t>Cor van Jaarsveld, Lavendel, Driebergen</a:t>
            </a:r>
          </a:p>
          <a:p>
            <a:endParaRPr lang="nl-NL" sz="2400" b="1" i="1" dirty="0"/>
          </a:p>
          <a:p>
            <a:endParaRPr lang="nl-NL" sz="2400" b="1" i="1" dirty="0"/>
          </a:p>
          <a:p>
            <a:r>
              <a:rPr lang="nl-NL" sz="3200" i="1" dirty="0"/>
              <a:t>“De app laat me in één oogopslag zien wat mijn marge écht is. Iedere bloemist heeft hier baat bij! “</a:t>
            </a:r>
          </a:p>
          <a:p>
            <a:r>
              <a:rPr lang="nl-NL" sz="2400" b="1" i="1" dirty="0"/>
              <a:t>Ferry van Roekel, Bloem &amp; Kado Hassink, Zelhem</a:t>
            </a:r>
          </a:p>
          <a:p>
            <a:endParaRPr lang="nl-NL" sz="2400" i="1" dirty="0"/>
          </a:p>
          <a:p>
            <a:endParaRPr lang="nl-NL" sz="2400" i="1" dirty="0"/>
          </a:p>
          <a:p>
            <a:r>
              <a:rPr lang="nl-NL" sz="3200" i="1" dirty="0"/>
              <a:t>“Ik maak betere prijskeuzes en zie het resultaat terug in mijn brutomarge.”</a:t>
            </a:r>
          </a:p>
          <a:p>
            <a:r>
              <a:rPr lang="nl-NL" sz="2400" b="1" i="1" dirty="0"/>
              <a:t>Gerwin Noppert, De Lelie Bloemen, Westerhaar</a:t>
            </a:r>
            <a:endParaRPr lang="LID4096" sz="2400" b="1" i="1" dirty="0"/>
          </a:p>
        </p:txBody>
      </p:sp>
    </p:spTree>
    <p:extLst>
      <p:ext uri="{BB962C8B-B14F-4D97-AF65-F5344CB8AC3E}">
        <p14:creationId xmlns:p14="http://schemas.microsoft.com/office/powerpoint/2010/main" val="680917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206AC-AB23-8BBF-8E33-D167F7141FE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666B60D-6D90-6DC1-F46C-CC4779ECF5A2}"/>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pic>
        <p:nvPicPr>
          <p:cNvPr id="6" name="Picture 5" descr="A screenshot of a chat&#10;&#10;AI-generated content may be incorrect.">
            <a:extLst>
              <a:ext uri="{FF2B5EF4-FFF2-40B4-BE49-F238E27FC236}">
                <a16:creationId xmlns:a16="http://schemas.microsoft.com/office/drawing/2014/main" id="{5775039D-D39F-F589-4FB2-2D96215D6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184" y="383280"/>
            <a:ext cx="3386429" cy="6091442"/>
          </a:xfrm>
          <a:prstGeom prst="rect">
            <a:avLst/>
          </a:prstGeom>
        </p:spPr>
      </p:pic>
      <p:pic>
        <p:nvPicPr>
          <p:cNvPr id="3" name="Picture 2" descr="A qr code with a few black squares&#10;&#10;AI-generated content may be incorrect.">
            <a:extLst>
              <a:ext uri="{FF2B5EF4-FFF2-40B4-BE49-F238E27FC236}">
                <a16:creationId xmlns:a16="http://schemas.microsoft.com/office/drawing/2014/main" id="{394A25B6-D6ED-8C0C-A179-30D093FEB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871" y="383280"/>
            <a:ext cx="6091443" cy="6091443"/>
          </a:xfrm>
          <a:prstGeom prst="rect">
            <a:avLst/>
          </a:prstGeom>
        </p:spPr>
      </p:pic>
    </p:spTree>
    <p:extLst>
      <p:ext uri="{BB962C8B-B14F-4D97-AF65-F5344CB8AC3E}">
        <p14:creationId xmlns:p14="http://schemas.microsoft.com/office/powerpoint/2010/main" val="1454960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0E88F-7A07-37A6-DAEE-8B356DBF7709}"/>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497D13D5-9777-4010-65F9-84F119FFCF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BDB4CA7F-700B-ACB8-6E42-701565179758}"/>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2" name="TextBox 1">
            <a:extLst>
              <a:ext uri="{FF2B5EF4-FFF2-40B4-BE49-F238E27FC236}">
                <a16:creationId xmlns:a16="http://schemas.microsoft.com/office/drawing/2014/main" id="{8648B3DF-3188-6784-C153-90D9BD54A733}"/>
              </a:ext>
            </a:extLst>
          </p:cNvPr>
          <p:cNvSpPr txBox="1"/>
          <p:nvPr/>
        </p:nvSpPr>
        <p:spPr>
          <a:xfrm>
            <a:off x="2" y="846440"/>
            <a:ext cx="12191999" cy="769441"/>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4400" dirty="0">
                <a:latin typeface="Nirmala Text" panose="020B0502040204020203" pitchFamily="34" charset="0"/>
                <a:ea typeface="Nirmala Text" panose="020B0502040204020203" pitchFamily="34" charset="0"/>
                <a:cs typeface="Nirmala Text" panose="020B0502040204020203" pitchFamily="34" charset="0"/>
              </a:rPr>
              <a:t>BRAINSTORM</a:t>
            </a:r>
            <a:endParaRPr lang="LID4096" sz="4400" dirty="0">
              <a:latin typeface="Nirmala Text" panose="020B0502040204020203" pitchFamily="34" charset="0"/>
              <a:ea typeface="Nirmala Text" panose="020B0502040204020203" pitchFamily="34" charset="0"/>
              <a:cs typeface="Nirmala Text" panose="020B0502040204020203" pitchFamily="34" charset="0"/>
            </a:endParaRPr>
          </a:p>
        </p:txBody>
      </p:sp>
      <p:pic>
        <p:nvPicPr>
          <p:cNvPr id="5" name="Picture 4" descr="A group of people around a table&#10;&#10;Description automatically generated">
            <a:extLst>
              <a:ext uri="{FF2B5EF4-FFF2-40B4-BE49-F238E27FC236}">
                <a16:creationId xmlns:a16="http://schemas.microsoft.com/office/drawing/2014/main" id="{913AF4A2-1C1A-EB29-9169-464339146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5496" y="2236652"/>
            <a:ext cx="7001009" cy="4000577"/>
          </a:xfrm>
          <a:prstGeom prst="rect">
            <a:avLst/>
          </a:prstGeom>
        </p:spPr>
      </p:pic>
    </p:spTree>
    <p:extLst>
      <p:ext uri="{BB962C8B-B14F-4D97-AF65-F5344CB8AC3E}">
        <p14:creationId xmlns:p14="http://schemas.microsoft.com/office/powerpoint/2010/main" val="3917279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AC767-B9F6-5367-FC3A-D2949A91A90B}"/>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66141891-4463-2495-9CC2-8811896184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A6D112C0-1DC1-67B0-E455-DFD02A9A392F}"/>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sp>
        <p:nvSpPr>
          <p:cNvPr id="2" name="TextBox 1">
            <a:extLst>
              <a:ext uri="{FF2B5EF4-FFF2-40B4-BE49-F238E27FC236}">
                <a16:creationId xmlns:a16="http://schemas.microsoft.com/office/drawing/2014/main" id="{BE7AC9AA-AC88-2A0A-F026-E228861394DD}"/>
              </a:ext>
            </a:extLst>
          </p:cNvPr>
          <p:cNvSpPr txBox="1"/>
          <p:nvPr/>
        </p:nvSpPr>
        <p:spPr>
          <a:xfrm>
            <a:off x="2" y="1297776"/>
            <a:ext cx="12191999" cy="769441"/>
          </a:xfrm>
          <a:prstGeom prst="rect">
            <a:avLst/>
          </a:prstGeom>
          <a:noFill/>
        </p:spPr>
        <p:txBody>
          <a:bodyPr wrap="square" rtlCol="0">
            <a:spAutoFit/>
          </a:bodyP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4400" dirty="0">
                <a:latin typeface="Nirmala Text" panose="020B0502040204020203" pitchFamily="34" charset="0"/>
                <a:ea typeface="Nirmala Text" panose="020B0502040204020203" pitchFamily="34" charset="0"/>
                <a:cs typeface="Nirmala Text" panose="020B0502040204020203" pitchFamily="34" charset="0"/>
              </a:rPr>
              <a:t>GEEN MARGE PROBLEEM?</a:t>
            </a:r>
            <a:endParaRPr lang="LID4096" sz="4400" dirty="0">
              <a:latin typeface="Nirmala Text" panose="020B0502040204020203" pitchFamily="34" charset="0"/>
              <a:ea typeface="Nirmala Text" panose="020B0502040204020203" pitchFamily="34" charset="0"/>
              <a:cs typeface="Nirmala Text" panose="020B0502040204020203" pitchFamily="34" charset="0"/>
            </a:endParaRPr>
          </a:p>
        </p:txBody>
      </p:sp>
      <p:pic>
        <p:nvPicPr>
          <p:cNvPr id="6" name="Picture 5" descr="A cartoon of a person lying in a hammock&#10;&#10;Description automatically generated">
            <a:extLst>
              <a:ext uri="{FF2B5EF4-FFF2-40B4-BE49-F238E27FC236}">
                <a16:creationId xmlns:a16="http://schemas.microsoft.com/office/drawing/2014/main" id="{06B40A85-DEF9-FE34-9F73-51848C4689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4284" y="2535914"/>
            <a:ext cx="6743432" cy="3853390"/>
          </a:xfrm>
          <a:prstGeom prst="rect">
            <a:avLst/>
          </a:prstGeom>
        </p:spPr>
      </p:pic>
    </p:spTree>
    <p:extLst>
      <p:ext uri="{BB962C8B-B14F-4D97-AF65-F5344CB8AC3E}">
        <p14:creationId xmlns:p14="http://schemas.microsoft.com/office/powerpoint/2010/main" val="47278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2209E-A837-2813-6CA2-DDB9E09CEF5F}"/>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B3E32B1A-3172-98F0-D456-DA5302D1AB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8699AE65-A03A-5EDA-66DC-24A3438382CA}"/>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pic>
        <p:nvPicPr>
          <p:cNvPr id="3" name="Picture 2" descr="A person carrying flowers in a delivery truck&#10;&#10;AI-generated content may be incorrect.">
            <a:extLst>
              <a:ext uri="{FF2B5EF4-FFF2-40B4-BE49-F238E27FC236}">
                <a16:creationId xmlns:a16="http://schemas.microsoft.com/office/drawing/2014/main" id="{E3B25D14-5E2D-D922-E6D6-6BF894A913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2684" y="3583882"/>
            <a:ext cx="2314898" cy="2314898"/>
          </a:xfrm>
          <a:prstGeom prst="ellipse">
            <a:avLst/>
          </a:prstGeom>
          <a:ln w="38100">
            <a:solidFill>
              <a:srgbClr val="207347"/>
            </a:solidFill>
          </a:ln>
        </p:spPr>
      </p:pic>
      <p:pic>
        <p:nvPicPr>
          <p:cNvPr id="5" name="Picture 4" descr="A group of people sitting in a room&#10;&#10;AI-generated content may be incorrect.">
            <a:extLst>
              <a:ext uri="{FF2B5EF4-FFF2-40B4-BE49-F238E27FC236}">
                <a16:creationId xmlns:a16="http://schemas.microsoft.com/office/drawing/2014/main" id="{8592E803-A2F6-8C76-EF9D-8BA1A10800B4}"/>
              </a:ext>
            </a:extLst>
          </p:cNvPr>
          <p:cNvPicPr>
            <a:picLocks noChangeAspect="1"/>
          </p:cNvPicPr>
          <p:nvPr/>
        </p:nvPicPr>
        <p:blipFill>
          <a:blip r:embed="rId5">
            <a:extLst>
              <a:ext uri="{28A0092B-C50C-407E-A947-70E740481C1C}">
                <a14:useLocalDpi xmlns:a14="http://schemas.microsoft.com/office/drawing/2010/main" val="0"/>
              </a:ext>
            </a:extLst>
          </a:blip>
          <a:srcRect l="21464" r="34243"/>
          <a:stretch/>
        </p:blipFill>
        <p:spPr>
          <a:xfrm>
            <a:off x="583430" y="1712752"/>
            <a:ext cx="2299591" cy="2314898"/>
          </a:xfrm>
          <a:prstGeom prst="ellipse">
            <a:avLst/>
          </a:prstGeom>
          <a:ln w="38100">
            <a:solidFill>
              <a:srgbClr val="207347"/>
            </a:solidFill>
          </a:ln>
        </p:spPr>
      </p:pic>
      <p:pic>
        <p:nvPicPr>
          <p:cNvPr id="6" name="Picture 5">
            <a:extLst>
              <a:ext uri="{FF2B5EF4-FFF2-40B4-BE49-F238E27FC236}">
                <a16:creationId xmlns:a16="http://schemas.microsoft.com/office/drawing/2014/main" id="{02A0E055-51E9-3935-5A42-B1747398E02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617246" y="3583882"/>
            <a:ext cx="2314898" cy="2314898"/>
          </a:xfrm>
          <a:prstGeom prst="ellipse">
            <a:avLst/>
          </a:prstGeom>
          <a:ln w="38100">
            <a:solidFill>
              <a:srgbClr val="207347"/>
            </a:solidFill>
          </a:ln>
        </p:spPr>
      </p:pic>
      <p:pic>
        <p:nvPicPr>
          <p:cNvPr id="8" name="Picture 7">
            <a:extLst>
              <a:ext uri="{FF2B5EF4-FFF2-40B4-BE49-F238E27FC236}">
                <a16:creationId xmlns:a16="http://schemas.microsoft.com/office/drawing/2014/main" id="{07DBA754-6DC9-9391-F516-DEF77375158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293674" y="1712752"/>
            <a:ext cx="2314898" cy="2314898"/>
          </a:xfrm>
          <a:prstGeom prst="ellipse">
            <a:avLst/>
          </a:prstGeom>
          <a:ln w="38100">
            <a:solidFill>
              <a:srgbClr val="207347"/>
            </a:solidFill>
          </a:ln>
        </p:spPr>
      </p:pic>
    </p:spTree>
    <p:extLst>
      <p:ext uri="{BB962C8B-B14F-4D97-AF65-F5344CB8AC3E}">
        <p14:creationId xmlns:p14="http://schemas.microsoft.com/office/powerpoint/2010/main" val="422386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8"/>
                                        </p:tgtEl>
                                      </p:cBhvr>
                                    </p:animEffect>
                                    <p:animScale>
                                      <p:cBhvr>
                                        <p:cTn id="22" dur="250" autoRev="1" fill="hold"/>
                                        <p:tgtEl>
                                          <p:spTgt spid="8"/>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45833E-6 1.48148E-6 L -0.21914 0.27268 " pathEditMode="relative" rAng="0" ptsTypes="AA">
                                      <p:cBhvr>
                                        <p:cTn id="26" dur="1000" fill="hold"/>
                                        <p:tgtEl>
                                          <p:spTgt spid="8"/>
                                        </p:tgtEl>
                                        <p:attrNameLst>
                                          <p:attrName>ppt_x</p:attrName>
                                          <p:attrName>ppt_y</p:attrName>
                                        </p:attrNameLst>
                                      </p:cBhvr>
                                      <p:rCtr x="-10964" y="13634"/>
                                    </p:animMotion>
                                  </p:childTnLst>
                                </p:cTn>
                              </p:par>
                              <p:par>
                                <p:cTn id="27" presetID="42" presetClass="path" presetSubtype="0" accel="50000" decel="50000" fill="hold" nodeType="withEffect">
                                  <p:stCondLst>
                                    <p:cond delay="0"/>
                                  </p:stCondLst>
                                  <p:childTnLst>
                                    <p:animMotion origin="layout" path="M -2.08333E-7 4.81481E-6 L 0.21953 -0.27292 " pathEditMode="relative" rAng="0" ptsTypes="AA">
                                      <p:cBhvr>
                                        <p:cTn id="28" dur="1000" fill="hold"/>
                                        <p:tgtEl>
                                          <p:spTgt spid="6"/>
                                        </p:tgtEl>
                                        <p:attrNameLst>
                                          <p:attrName>ppt_x</p:attrName>
                                          <p:attrName>ppt_y</p:attrName>
                                        </p:attrNameLst>
                                      </p:cBhvr>
                                      <p:rCtr x="10977" y="-138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E20EB-0558-AFBF-DBC6-D4FBA4491842}"/>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6661B6DF-7865-F7F1-133B-ABC18EEB7D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426327DD-CC54-EF9F-2B32-2BF0B72E0645}"/>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pic>
        <p:nvPicPr>
          <p:cNvPr id="2" name="Picture 1">
            <a:extLst>
              <a:ext uri="{FF2B5EF4-FFF2-40B4-BE49-F238E27FC236}">
                <a16:creationId xmlns:a16="http://schemas.microsoft.com/office/drawing/2014/main" id="{6D9F109E-D00E-0DCA-7C94-A63EBC1E6B96}"/>
              </a:ext>
            </a:extLst>
          </p:cNvPr>
          <p:cNvPicPr>
            <a:picLocks noChangeAspect="1"/>
          </p:cNvPicPr>
          <p:nvPr/>
        </p:nvPicPr>
        <p:blipFill>
          <a:blip r:embed="rId4"/>
          <a:stretch>
            <a:fillRect/>
          </a:stretch>
        </p:blipFill>
        <p:spPr>
          <a:xfrm>
            <a:off x="418862" y="3138516"/>
            <a:ext cx="1958582" cy="1207854"/>
          </a:xfrm>
          <a:prstGeom prst="rect">
            <a:avLst/>
          </a:prstGeom>
        </p:spPr>
      </p:pic>
      <p:pic>
        <p:nvPicPr>
          <p:cNvPr id="4" name="Picture 3">
            <a:extLst>
              <a:ext uri="{FF2B5EF4-FFF2-40B4-BE49-F238E27FC236}">
                <a16:creationId xmlns:a16="http://schemas.microsoft.com/office/drawing/2014/main" id="{5923E7BD-12C5-F94B-A71E-0B28BF769B39}"/>
              </a:ext>
            </a:extLst>
          </p:cNvPr>
          <p:cNvPicPr>
            <a:picLocks noChangeAspect="1"/>
          </p:cNvPicPr>
          <p:nvPr/>
        </p:nvPicPr>
        <p:blipFill>
          <a:blip r:embed="rId4"/>
          <a:stretch>
            <a:fillRect/>
          </a:stretch>
        </p:blipFill>
        <p:spPr>
          <a:xfrm>
            <a:off x="4231550" y="3138516"/>
            <a:ext cx="1958582" cy="1207854"/>
          </a:xfrm>
          <a:prstGeom prst="rect">
            <a:avLst/>
          </a:prstGeom>
        </p:spPr>
      </p:pic>
      <p:pic>
        <p:nvPicPr>
          <p:cNvPr id="7" name="Picture 6">
            <a:extLst>
              <a:ext uri="{FF2B5EF4-FFF2-40B4-BE49-F238E27FC236}">
                <a16:creationId xmlns:a16="http://schemas.microsoft.com/office/drawing/2014/main" id="{53FCEF7B-ACEF-D12F-5515-0A9D0477EE8E}"/>
              </a:ext>
            </a:extLst>
          </p:cNvPr>
          <p:cNvPicPr>
            <a:picLocks noChangeAspect="1"/>
          </p:cNvPicPr>
          <p:nvPr/>
        </p:nvPicPr>
        <p:blipFill>
          <a:blip r:embed="rId4"/>
          <a:stretch>
            <a:fillRect/>
          </a:stretch>
        </p:blipFill>
        <p:spPr>
          <a:xfrm>
            <a:off x="8044238" y="3138516"/>
            <a:ext cx="1958582" cy="1207854"/>
          </a:xfrm>
          <a:prstGeom prst="rect">
            <a:avLst/>
          </a:prstGeom>
        </p:spPr>
      </p:pic>
      <p:sp>
        <p:nvSpPr>
          <p:cNvPr id="11" name="Rectangle 10">
            <a:extLst>
              <a:ext uri="{FF2B5EF4-FFF2-40B4-BE49-F238E27FC236}">
                <a16:creationId xmlns:a16="http://schemas.microsoft.com/office/drawing/2014/main" id="{897B5628-82CD-5D38-9457-E3B2A40CE848}"/>
              </a:ext>
            </a:extLst>
          </p:cNvPr>
          <p:cNvSpPr/>
          <p:nvPr/>
        </p:nvSpPr>
        <p:spPr>
          <a:xfrm>
            <a:off x="471098" y="2168614"/>
            <a:ext cx="1811450" cy="804333"/>
          </a:xfrm>
          <a:prstGeom prst="rect">
            <a:avLst/>
          </a:prstGeom>
          <a:solidFill>
            <a:srgbClr val="21B18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2000" dirty="0">
                <a:solidFill>
                  <a:schemeClr val="bg1"/>
                </a:solidFill>
              </a:rPr>
              <a:t>MAANDAG</a:t>
            </a:r>
            <a:endParaRPr lang="LID4096" sz="2000" dirty="0">
              <a:solidFill>
                <a:schemeClr val="bg1"/>
              </a:solidFill>
            </a:endParaRPr>
          </a:p>
        </p:txBody>
      </p:sp>
      <p:sp>
        <p:nvSpPr>
          <p:cNvPr id="12" name="Rectangle 11">
            <a:extLst>
              <a:ext uri="{FF2B5EF4-FFF2-40B4-BE49-F238E27FC236}">
                <a16:creationId xmlns:a16="http://schemas.microsoft.com/office/drawing/2014/main" id="{88645712-CB59-024C-55D9-9E9FDFD50EB1}"/>
              </a:ext>
            </a:extLst>
          </p:cNvPr>
          <p:cNvSpPr/>
          <p:nvPr/>
        </p:nvSpPr>
        <p:spPr>
          <a:xfrm>
            <a:off x="2377442" y="2168614"/>
            <a:ext cx="1811450" cy="804333"/>
          </a:xfrm>
          <a:prstGeom prst="rect">
            <a:avLst/>
          </a:prstGeom>
          <a:solidFill>
            <a:srgbClr val="21B18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2000" dirty="0">
                <a:solidFill>
                  <a:schemeClr val="bg1"/>
                </a:solidFill>
              </a:rPr>
              <a:t>DINSDAG</a:t>
            </a:r>
            <a:endParaRPr lang="LID4096" sz="2000" dirty="0">
              <a:solidFill>
                <a:schemeClr val="bg1"/>
              </a:solidFill>
            </a:endParaRPr>
          </a:p>
        </p:txBody>
      </p:sp>
      <p:sp>
        <p:nvSpPr>
          <p:cNvPr id="13" name="Rectangle 12">
            <a:extLst>
              <a:ext uri="{FF2B5EF4-FFF2-40B4-BE49-F238E27FC236}">
                <a16:creationId xmlns:a16="http://schemas.microsoft.com/office/drawing/2014/main" id="{069A7A88-937D-A8E1-C74B-DBC6CD0718BF}"/>
              </a:ext>
            </a:extLst>
          </p:cNvPr>
          <p:cNvSpPr/>
          <p:nvPr/>
        </p:nvSpPr>
        <p:spPr>
          <a:xfrm>
            <a:off x="4283786" y="2161291"/>
            <a:ext cx="1811450" cy="804333"/>
          </a:xfrm>
          <a:prstGeom prst="rect">
            <a:avLst/>
          </a:prstGeom>
          <a:solidFill>
            <a:srgbClr val="21B18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2000" dirty="0">
                <a:solidFill>
                  <a:schemeClr val="bg1"/>
                </a:solidFill>
              </a:rPr>
              <a:t>WOENSDAG</a:t>
            </a:r>
            <a:endParaRPr lang="LID4096" sz="2000" dirty="0">
              <a:solidFill>
                <a:schemeClr val="bg1"/>
              </a:solidFill>
            </a:endParaRPr>
          </a:p>
        </p:txBody>
      </p:sp>
      <p:sp>
        <p:nvSpPr>
          <p:cNvPr id="14" name="Rectangle 13">
            <a:extLst>
              <a:ext uri="{FF2B5EF4-FFF2-40B4-BE49-F238E27FC236}">
                <a16:creationId xmlns:a16="http://schemas.microsoft.com/office/drawing/2014/main" id="{D28DB37D-2C72-1C41-65FF-9ED0549E82EF}"/>
              </a:ext>
            </a:extLst>
          </p:cNvPr>
          <p:cNvSpPr/>
          <p:nvPr/>
        </p:nvSpPr>
        <p:spPr>
          <a:xfrm>
            <a:off x="6190130" y="2161292"/>
            <a:ext cx="1811450" cy="804333"/>
          </a:xfrm>
          <a:prstGeom prst="rect">
            <a:avLst/>
          </a:prstGeom>
          <a:solidFill>
            <a:srgbClr val="21B18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2000" dirty="0">
                <a:solidFill>
                  <a:schemeClr val="bg1"/>
                </a:solidFill>
              </a:rPr>
              <a:t>DONDERDAG</a:t>
            </a:r>
            <a:endParaRPr lang="LID4096" sz="2000" dirty="0">
              <a:solidFill>
                <a:schemeClr val="bg1"/>
              </a:solidFill>
            </a:endParaRPr>
          </a:p>
        </p:txBody>
      </p:sp>
      <p:sp>
        <p:nvSpPr>
          <p:cNvPr id="16" name="Rectangle 15">
            <a:extLst>
              <a:ext uri="{FF2B5EF4-FFF2-40B4-BE49-F238E27FC236}">
                <a16:creationId xmlns:a16="http://schemas.microsoft.com/office/drawing/2014/main" id="{27871AAE-2E86-4E80-1D60-EF87F54BC6B8}"/>
              </a:ext>
            </a:extLst>
          </p:cNvPr>
          <p:cNvSpPr/>
          <p:nvPr/>
        </p:nvSpPr>
        <p:spPr>
          <a:xfrm>
            <a:off x="8096474" y="2161293"/>
            <a:ext cx="1811450" cy="804333"/>
          </a:xfrm>
          <a:prstGeom prst="rect">
            <a:avLst/>
          </a:prstGeom>
          <a:solidFill>
            <a:srgbClr val="21B18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2000" dirty="0">
                <a:solidFill>
                  <a:schemeClr val="bg1"/>
                </a:solidFill>
              </a:rPr>
              <a:t>VRIJDAG</a:t>
            </a:r>
            <a:endParaRPr lang="LID4096" sz="2000" dirty="0">
              <a:solidFill>
                <a:schemeClr val="bg1"/>
              </a:solidFill>
            </a:endParaRPr>
          </a:p>
        </p:txBody>
      </p:sp>
      <p:sp>
        <p:nvSpPr>
          <p:cNvPr id="17" name="Rectangle 16">
            <a:extLst>
              <a:ext uri="{FF2B5EF4-FFF2-40B4-BE49-F238E27FC236}">
                <a16:creationId xmlns:a16="http://schemas.microsoft.com/office/drawing/2014/main" id="{7B908495-8C4D-D02D-A55A-2E3C6599D5A1}"/>
              </a:ext>
            </a:extLst>
          </p:cNvPr>
          <p:cNvSpPr/>
          <p:nvPr/>
        </p:nvSpPr>
        <p:spPr>
          <a:xfrm>
            <a:off x="10002820" y="2168614"/>
            <a:ext cx="1811450" cy="804333"/>
          </a:xfrm>
          <a:prstGeom prst="rect">
            <a:avLst/>
          </a:prstGeom>
          <a:solidFill>
            <a:srgbClr val="21B18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sz="2000" dirty="0">
                <a:solidFill>
                  <a:schemeClr val="bg1"/>
                </a:solidFill>
              </a:rPr>
              <a:t>ZATERDAG</a:t>
            </a:r>
            <a:endParaRPr lang="LID4096" sz="2000" dirty="0">
              <a:solidFill>
                <a:schemeClr val="bg1"/>
              </a:solidFill>
            </a:endParaRPr>
          </a:p>
        </p:txBody>
      </p:sp>
    </p:spTree>
    <p:extLst>
      <p:ext uri="{BB962C8B-B14F-4D97-AF65-F5344CB8AC3E}">
        <p14:creationId xmlns:p14="http://schemas.microsoft.com/office/powerpoint/2010/main" val="443356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B8BCD-E607-531D-6333-943BBD765AA3}"/>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A2D28B19-FC75-BDBF-42AD-527BD749D3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F7B3691E-7C3C-E5D6-521D-861EC66B80CA}"/>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pic>
        <p:nvPicPr>
          <p:cNvPr id="9" name="Picture 8">
            <a:extLst>
              <a:ext uri="{FF2B5EF4-FFF2-40B4-BE49-F238E27FC236}">
                <a16:creationId xmlns:a16="http://schemas.microsoft.com/office/drawing/2014/main" id="{0BA05722-1B4C-78F2-C9A0-44E38B1C7E18}"/>
              </a:ext>
            </a:extLst>
          </p:cNvPr>
          <p:cNvPicPr>
            <a:picLocks noChangeAspect="1"/>
          </p:cNvPicPr>
          <p:nvPr/>
        </p:nvPicPr>
        <p:blipFill>
          <a:blip r:embed="rId4"/>
          <a:stretch>
            <a:fillRect/>
          </a:stretch>
        </p:blipFill>
        <p:spPr>
          <a:xfrm>
            <a:off x="595900" y="730630"/>
            <a:ext cx="7176502" cy="1376999"/>
          </a:xfrm>
          <a:prstGeom prst="rect">
            <a:avLst/>
          </a:prstGeom>
          <a:ln>
            <a:solidFill>
              <a:srgbClr val="207347"/>
            </a:solidFill>
          </a:ln>
        </p:spPr>
      </p:pic>
      <p:pic>
        <p:nvPicPr>
          <p:cNvPr id="19" name="Picture 18">
            <a:extLst>
              <a:ext uri="{FF2B5EF4-FFF2-40B4-BE49-F238E27FC236}">
                <a16:creationId xmlns:a16="http://schemas.microsoft.com/office/drawing/2014/main" id="{DE1EDA36-A0F6-2F43-1C89-41E63AF29580}"/>
              </a:ext>
            </a:extLst>
          </p:cNvPr>
          <p:cNvPicPr>
            <a:picLocks noChangeAspect="1"/>
          </p:cNvPicPr>
          <p:nvPr/>
        </p:nvPicPr>
        <p:blipFill>
          <a:blip r:embed="rId4"/>
          <a:stretch>
            <a:fillRect/>
          </a:stretch>
        </p:blipFill>
        <p:spPr>
          <a:xfrm>
            <a:off x="595900" y="2239044"/>
            <a:ext cx="7176502" cy="1376999"/>
          </a:xfrm>
          <a:prstGeom prst="rect">
            <a:avLst/>
          </a:prstGeom>
          <a:ln>
            <a:solidFill>
              <a:srgbClr val="207347"/>
            </a:solidFill>
          </a:ln>
        </p:spPr>
      </p:pic>
      <p:pic>
        <p:nvPicPr>
          <p:cNvPr id="20" name="Picture 19">
            <a:extLst>
              <a:ext uri="{FF2B5EF4-FFF2-40B4-BE49-F238E27FC236}">
                <a16:creationId xmlns:a16="http://schemas.microsoft.com/office/drawing/2014/main" id="{A14B3C37-DCD3-6B23-04DD-A39779608B2F}"/>
              </a:ext>
            </a:extLst>
          </p:cNvPr>
          <p:cNvPicPr>
            <a:picLocks noChangeAspect="1"/>
          </p:cNvPicPr>
          <p:nvPr/>
        </p:nvPicPr>
        <p:blipFill>
          <a:blip r:embed="rId4"/>
          <a:stretch>
            <a:fillRect/>
          </a:stretch>
        </p:blipFill>
        <p:spPr>
          <a:xfrm>
            <a:off x="595900" y="3747458"/>
            <a:ext cx="7176502" cy="1376999"/>
          </a:xfrm>
          <a:prstGeom prst="rect">
            <a:avLst/>
          </a:prstGeom>
          <a:ln>
            <a:solidFill>
              <a:srgbClr val="207347"/>
            </a:solidFill>
          </a:ln>
        </p:spPr>
      </p:pic>
      <p:pic>
        <p:nvPicPr>
          <p:cNvPr id="21" name="Picture 20">
            <a:extLst>
              <a:ext uri="{FF2B5EF4-FFF2-40B4-BE49-F238E27FC236}">
                <a16:creationId xmlns:a16="http://schemas.microsoft.com/office/drawing/2014/main" id="{7928F8C6-D164-EB74-A616-C77DE7F45F28}"/>
              </a:ext>
            </a:extLst>
          </p:cNvPr>
          <p:cNvPicPr>
            <a:picLocks noChangeAspect="1"/>
          </p:cNvPicPr>
          <p:nvPr/>
        </p:nvPicPr>
        <p:blipFill>
          <a:blip r:embed="rId4"/>
          <a:stretch>
            <a:fillRect/>
          </a:stretch>
        </p:blipFill>
        <p:spPr>
          <a:xfrm>
            <a:off x="595900" y="5371140"/>
            <a:ext cx="7176502" cy="1376999"/>
          </a:xfrm>
          <a:prstGeom prst="rect">
            <a:avLst/>
          </a:prstGeom>
          <a:ln>
            <a:solidFill>
              <a:srgbClr val="207347"/>
            </a:solidFill>
          </a:ln>
        </p:spPr>
      </p:pic>
      <p:pic>
        <p:nvPicPr>
          <p:cNvPr id="22" name="Picture 21" descr="A person in a suit holding a paper and a sign&#10;&#10;AI-generated content may be incorrect.">
            <a:extLst>
              <a:ext uri="{FF2B5EF4-FFF2-40B4-BE49-F238E27FC236}">
                <a16:creationId xmlns:a16="http://schemas.microsoft.com/office/drawing/2014/main" id="{9D95CB64-ED64-FAE3-202F-635DE844DBC6}"/>
              </a:ext>
            </a:extLst>
          </p:cNvPr>
          <p:cNvPicPr>
            <a:picLocks noChangeAspect="1"/>
          </p:cNvPicPr>
          <p:nvPr/>
        </p:nvPicPr>
        <p:blipFill>
          <a:blip r:embed="rId5">
            <a:extLst>
              <a:ext uri="{28A0092B-C50C-407E-A947-70E740481C1C}">
                <a14:useLocalDpi xmlns:a14="http://schemas.microsoft.com/office/drawing/2010/main" val="0"/>
              </a:ext>
            </a:extLst>
          </a:blip>
          <a:srcRect r="50077"/>
          <a:stretch/>
        </p:blipFill>
        <p:spPr>
          <a:xfrm>
            <a:off x="8861368" y="1008491"/>
            <a:ext cx="2734734" cy="5477933"/>
          </a:xfrm>
          <a:prstGeom prst="rect">
            <a:avLst/>
          </a:prstGeom>
        </p:spPr>
      </p:pic>
      <p:pic>
        <p:nvPicPr>
          <p:cNvPr id="23" name="Picture 22" descr="A person in a suit holding a paper and a sign&#10;&#10;AI-generated content may be incorrect.">
            <a:extLst>
              <a:ext uri="{FF2B5EF4-FFF2-40B4-BE49-F238E27FC236}">
                <a16:creationId xmlns:a16="http://schemas.microsoft.com/office/drawing/2014/main" id="{9FE77001-36F9-1EEC-FDD1-4F7E3E6199FE}"/>
              </a:ext>
            </a:extLst>
          </p:cNvPr>
          <p:cNvPicPr>
            <a:picLocks noChangeAspect="1"/>
          </p:cNvPicPr>
          <p:nvPr/>
        </p:nvPicPr>
        <p:blipFill>
          <a:blip r:embed="rId5">
            <a:extLst>
              <a:ext uri="{28A0092B-C50C-407E-A947-70E740481C1C}">
                <a14:useLocalDpi xmlns:a14="http://schemas.microsoft.com/office/drawing/2010/main" val="0"/>
              </a:ext>
            </a:extLst>
          </a:blip>
          <a:srcRect l="50077"/>
          <a:stretch/>
        </p:blipFill>
        <p:spPr>
          <a:xfrm>
            <a:off x="8861368" y="1008491"/>
            <a:ext cx="2734734" cy="5477933"/>
          </a:xfrm>
          <a:prstGeom prst="rect">
            <a:avLst/>
          </a:prstGeom>
        </p:spPr>
      </p:pic>
    </p:spTree>
    <p:extLst>
      <p:ext uri="{BB962C8B-B14F-4D97-AF65-F5344CB8AC3E}">
        <p14:creationId xmlns:p14="http://schemas.microsoft.com/office/powerpoint/2010/main" val="387245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F7188-CF88-4FDA-FDE6-94B02912CF23}"/>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64FC2429-DD91-6BB0-44F1-97F1A4C292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2B733AD1-BF84-9F13-DA36-09CAE44B9AA5}"/>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pic>
        <p:nvPicPr>
          <p:cNvPr id="2" name="Picture 1">
            <a:extLst>
              <a:ext uri="{FF2B5EF4-FFF2-40B4-BE49-F238E27FC236}">
                <a16:creationId xmlns:a16="http://schemas.microsoft.com/office/drawing/2014/main" id="{B8EF1E1F-C5FB-4C67-8A48-03A5A20729E7}"/>
              </a:ext>
            </a:extLst>
          </p:cNvPr>
          <p:cNvPicPr>
            <a:picLocks noChangeAspect="1"/>
          </p:cNvPicPr>
          <p:nvPr/>
        </p:nvPicPr>
        <p:blipFill>
          <a:blip r:embed="rId4"/>
          <a:stretch>
            <a:fillRect/>
          </a:stretch>
        </p:blipFill>
        <p:spPr>
          <a:xfrm>
            <a:off x="1190467" y="873222"/>
            <a:ext cx="1420667" cy="1192109"/>
          </a:xfrm>
          <a:prstGeom prst="rect">
            <a:avLst/>
          </a:prstGeom>
        </p:spPr>
      </p:pic>
      <p:sp>
        <p:nvSpPr>
          <p:cNvPr id="17" name="Rectangle 16">
            <a:extLst>
              <a:ext uri="{FF2B5EF4-FFF2-40B4-BE49-F238E27FC236}">
                <a16:creationId xmlns:a16="http://schemas.microsoft.com/office/drawing/2014/main" id="{7BC5978E-BABB-2192-F227-C415E78511A4}"/>
              </a:ext>
            </a:extLst>
          </p:cNvPr>
          <p:cNvSpPr/>
          <p:nvPr/>
        </p:nvSpPr>
        <p:spPr>
          <a:xfrm>
            <a:off x="1190467" y="696559"/>
            <a:ext cx="1420667" cy="176663"/>
          </a:xfrm>
          <a:prstGeom prst="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b="1" dirty="0"/>
              <a:t>JAN</a:t>
            </a:r>
            <a:endParaRPr lang="LID4096" b="1" dirty="0"/>
          </a:p>
        </p:txBody>
      </p:sp>
      <p:pic>
        <p:nvPicPr>
          <p:cNvPr id="45" name="Picture 44">
            <a:extLst>
              <a:ext uri="{FF2B5EF4-FFF2-40B4-BE49-F238E27FC236}">
                <a16:creationId xmlns:a16="http://schemas.microsoft.com/office/drawing/2014/main" id="{A32D46FD-B846-4107-DE69-B20EF69859F6}"/>
              </a:ext>
            </a:extLst>
          </p:cNvPr>
          <p:cNvPicPr>
            <a:picLocks noChangeAspect="1"/>
          </p:cNvPicPr>
          <p:nvPr/>
        </p:nvPicPr>
        <p:blipFill>
          <a:blip r:embed="rId4"/>
          <a:stretch>
            <a:fillRect/>
          </a:stretch>
        </p:blipFill>
        <p:spPr>
          <a:xfrm>
            <a:off x="1190467" y="2418657"/>
            <a:ext cx="1420667" cy="1192109"/>
          </a:xfrm>
          <a:prstGeom prst="rect">
            <a:avLst/>
          </a:prstGeom>
        </p:spPr>
      </p:pic>
      <p:sp>
        <p:nvSpPr>
          <p:cNvPr id="46" name="Rectangle 45">
            <a:extLst>
              <a:ext uri="{FF2B5EF4-FFF2-40B4-BE49-F238E27FC236}">
                <a16:creationId xmlns:a16="http://schemas.microsoft.com/office/drawing/2014/main" id="{3CA0683D-089B-4E54-A715-D39722AA8C9D}"/>
              </a:ext>
            </a:extLst>
          </p:cNvPr>
          <p:cNvSpPr/>
          <p:nvPr/>
        </p:nvSpPr>
        <p:spPr>
          <a:xfrm>
            <a:off x="1190467" y="2241994"/>
            <a:ext cx="1420667" cy="176663"/>
          </a:xfrm>
          <a:prstGeom prst="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b="1" dirty="0"/>
              <a:t>APR</a:t>
            </a:r>
            <a:endParaRPr lang="LID4096" b="1" dirty="0"/>
          </a:p>
        </p:txBody>
      </p:sp>
      <p:pic>
        <p:nvPicPr>
          <p:cNvPr id="47" name="Picture 46">
            <a:extLst>
              <a:ext uri="{FF2B5EF4-FFF2-40B4-BE49-F238E27FC236}">
                <a16:creationId xmlns:a16="http://schemas.microsoft.com/office/drawing/2014/main" id="{5A40B040-6C5A-FFA8-E377-02B2AB36B428}"/>
              </a:ext>
            </a:extLst>
          </p:cNvPr>
          <p:cNvPicPr>
            <a:picLocks noChangeAspect="1"/>
          </p:cNvPicPr>
          <p:nvPr/>
        </p:nvPicPr>
        <p:blipFill>
          <a:blip r:embed="rId4"/>
          <a:stretch>
            <a:fillRect/>
          </a:stretch>
        </p:blipFill>
        <p:spPr>
          <a:xfrm>
            <a:off x="1190467" y="3964092"/>
            <a:ext cx="1420667" cy="1192109"/>
          </a:xfrm>
          <a:prstGeom prst="rect">
            <a:avLst/>
          </a:prstGeom>
        </p:spPr>
      </p:pic>
      <p:sp>
        <p:nvSpPr>
          <p:cNvPr id="48" name="Rectangle 47">
            <a:extLst>
              <a:ext uri="{FF2B5EF4-FFF2-40B4-BE49-F238E27FC236}">
                <a16:creationId xmlns:a16="http://schemas.microsoft.com/office/drawing/2014/main" id="{BC0CA9F3-EC14-D853-7961-D981FF2CC7A7}"/>
              </a:ext>
            </a:extLst>
          </p:cNvPr>
          <p:cNvSpPr/>
          <p:nvPr/>
        </p:nvSpPr>
        <p:spPr>
          <a:xfrm>
            <a:off x="1190467" y="3787429"/>
            <a:ext cx="1420667" cy="176663"/>
          </a:xfrm>
          <a:prstGeom prst="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b="1" dirty="0"/>
              <a:t>JUL</a:t>
            </a:r>
            <a:endParaRPr lang="LID4096" b="1" dirty="0"/>
          </a:p>
        </p:txBody>
      </p:sp>
      <p:pic>
        <p:nvPicPr>
          <p:cNvPr id="49" name="Picture 48">
            <a:extLst>
              <a:ext uri="{FF2B5EF4-FFF2-40B4-BE49-F238E27FC236}">
                <a16:creationId xmlns:a16="http://schemas.microsoft.com/office/drawing/2014/main" id="{E5B2A873-D19C-5224-56C4-413673B7844A}"/>
              </a:ext>
            </a:extLst>
          </p:cNvPr>
          <p:cNvPicPr>
            <a:picLocks noChangeAspect="1"/>
          </p:cNvPicPr>
          <p:nvPr/>
        </p:nvPicPr>
        <p:blipFill>
          <a:blip r:embed="rId4"/>
          <a:stretch>
            <a:fillRect/>
          </a:stretch>
        </p:blipFill>
        <p:spPr>
          <a:xfrm>
            <a:off x="1190467" y="5509527"/>
            <a:ext cx="1420667" cy="1192109"/>
          </a:xfrm>
          <a:prstGeom prst="rect">
            <a:avLst/>
          </a:prstGeom>
        </p:spPr>
      </p:pic>
      <p:sp>
        <p:nvSpPr>
          <p:cNvPr id="50" name="Rectangle 49">
            <a:extLst>
              <a:ext uri="{FF2B5EF4-FFF2-40B4-BE49-F238E27FC236}">
                <a16:creationId xmlns:a16="http://schemas.microsoft.com/office/drawing/2014/main" id="{12CB590C-A65E-F444-4E1A-48988C792331}"/>
              </a:ext>
            </a:extLst>
          </p:cNvPr>
          <p:cNvSpPr/>
          <p:nvPr/>
        </p:nvSpPr>
        <p:spPr>
          <a:xfrm>
            <a:off x="1190467" y="5332864"/>
            <a:ext cx="1420667" cy="176663"/>
          </a:xfrm>
          <a:prstGeom prst="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b="1" dirty="0"/>
              <a:t>OKT</a:t>
            </a:r>
            <a:endParaRPr lang="LID4096" b="1" dirty="0"/>
          </a:p>
        </p:txBody>
      </p:sp>
      <p:pic>
        <p:nvPicPr>
          <p:cNvPr id="51" name="Picture 50">
            <a:extLst>
              <a:ext uri="{FF2B5EF4-FFF2-40B4-BE49-F238E27FC236}">
                <a16:creationId xmlns:a16="http://schemas.microsoft.com/office/drawing/2014/main" id="{A5A5F926-31D6-5A56-E32F-5B9FBE47BCCE}"/>
              </a:ext>
            </a:extLst>
          </p:cNvPr>
          <p:cNvPicPr>
            <a:picLocks noChangeAspect="1"/>
          </p:cNvPicPr>
          <p:nvPr/>
        </p:nvPicPr>
        <p:blipFill>
          <a:blip r:embed="rId4"/>
          <a:stretch>
            <a:fillRect/>
          </a:stretch>
        </p:blipFill>
        <p:spPr>
          <a:xfrm>
            <a:off x="2870411" y="873222"/>
            <a:ext cx="1420667" cy="1192109"/>
          </a:xfrm>
          <a:prstGeom prst="rect">
            <a:avLst/>
          </a:prstGeom>
        </p:spPr>
      </p:pic>
      <p:sp>
        <p:nvSpPr>
          <p:cNvPr id="52" name="Rectangle 51">
            <a:extLst>
              <a:ext uri="{FF2B5EF4-FFF2-40B4-BE49-F238E27FC236}">
                <a16:creationId xmlns:a16="http://schemas.microsoft.com/office/drawing/2014/main" id="{0D8C47FC-DDE0-B378-7AB3-BDDA1A0F07CC}"/>
              </a:ext>
            </a:extLst>
          </p:cNvPr>
          <p:cNvSpPr/>
          <p:nvPr/>
        </p:nvSpPr>
        <p:spPr>
          <a:xfrm>
            <a:off x="2870411" y="696559"/>
            <a:ext cx="1420667" cy="176663"/>
          </a:xfrm>
          <a:prstGeom prst="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b="1" dirty="0"/>
              <a:t>FEB</a:t>
            </a:r>
            <a:endParaRPr lang="LID4096" b="1" dirty="0"/>
          </a:p>
        </p:txBody>
      </p:sp>
      <p:pic>
        <p:nvPicPr>
          <p:cNvPr id="53" name="Picture 52">
            <a:extLst>
              <a:ext uri="{FF2B5EF4-FFF2-40B4-BE49-F238E27FC236}">
                <a16:creationId xmlns:a16="http://schemas.microsoft.com/office/drawing/2014/main" id="{1BC43E59-2F49-BC59-6675-9B17C4975BE6}"/>
              </a:ext>
            </a:extLst>
          </p:cNvPr>
          <p:cNvPicPr>
            <a:picLocks noChangeAspect="1"/>
          </p:cNvPicPr>
          <p:nvPr/>
        </p:nvPicPr>
        <p:blipFill>
          <a:blip r:embed="rId4"/>
          <a:stretch>
            <a:fillRect/>
          </a:stretch>
        </p:blipFill>
        <p:spPr>
          <a:xfrm>
            <a:off x="2870411" y="2418657"/>
            <a:ext cx="1420667" cy="1192109"/>
          </a:xfrm>
          <a:prstGeom prst="rect">
            <a:avLst/>
          </a:prstGeom>
        </p:spPr>
      </p:pic>
      <p:sp>
        <p:nvSpPr>
          <p:cNvPr id="54" name="Rectangle 53">
            <a:extLst>
              <a:ext uri="{FF2B5EF4-FFF2-40B4-BE49-F238E27FC236}">
                <a16:creationId xmlns:a16="http://schemas.microsoft.com/office/drawing/2014/main" id="{226A385B-0A40-21B2-7B2E-D22544663EE8}"/>
              </a:ext>
            </a:extLst>
          </p:cNvPr>
          <p:cNvSpPr/>
          <p:nvPr/>
        </p:nvSpPr>
        <p:spPr>
          <a:xfrm>
            <a:off x="2870411" y="2241994"/>
            <a:ext cx="1420667" cy="176663"/>
          </a:xfrm>
          <a:prstGeom prst="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b="1" dirty="0"/>
              <a:t>MEI</a:t>
            </a:r>
            <a:endParaRPr lang="LID4096" b="1" dirty="0"/>
          </a:p>
        </p:txBody>
      </p:sp>
      <p:pic>
        <p:nvPicPr>
          <p:cNvPr id="55" name="Picture 54">
            <a:extLst>
              <a:ext uri="{FF2B5EF4-FFF2-40B4-BE49-F238E27FC236}">
                <a16:creationId xmlns:a16="http://schemas.microsoft.com/office/drawing/2014/main" id="{285BA152-322C-D711-56A6-0A3C6718CD41}"/>
              </a:ext>
            </a:extLst>
          </p:cNvPr>
          <p:cNvPicPr>
            <a:picLocks noChangeAspect="1"/>
          </p:cNvPicPr>
          <p:nvPr/>
        </p:nvPicPr>
        <p:blipFill>
          <a:blip r:embed="rId4"/>
          <a:stretch>
            <a:fillRect/>
          </a:stretch>
        </p:blipFill>
        <p:spPr>
          <a:xfrm>
            <a:off x="2870411" y="3964092"/>
            <a:ext cx="1420667" cy="1192109"/>
          </a:xfrm>
          <a:prstGeom prst="rect">
            <a:avLst/>
          </a:prstGeom>
        </p:spPr>
      </p:pic>
      <p:sp>
        <p:nvSpPr>
          <p:cNvPr id="56" name="Rectangle 55">
            <a:extLst>
              <a:ext uri="{FF2B5EF4-FFF2-40B4-BE49-F238E27FC236}">
                <a16:creationId xmlns:a16="http://schemas.microsoft.com/office/drawing/2014/main" id="{88A04221-2536-8EAC-EBC2-9A152576C830}"/>
              </a:ext>
            </a:extLst>
          </p:cNvPr>
          <p:cNvSpPr/>
          <p:nvPr/>
        </p:nvSpPr>
        <p:spPr>
          <a:xfrm>
            <a:off x="2870411" y="3787429"/>
            <a:ext cx="1420667" cy="176663"/>
          </a:xfrm>
          <a:prstGeom prst="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b="1" dirty="0"/>
              <a:t>AUG</a:t>
            </a:r>
            <a:endParaRPr lang="LID4096" b="1" dirty="0"/>
          </a:p>
        </p:txBody>
      </p:sp>
      <p:pic>
        <p:nvPicPr>
          <p:cNvPr id="57" name="Picture 56">
            <a:extLst>
              <a:ext uri="{FF2B5EF4-FFF2-40B4-BE49-F238E27FC236}">
                <a16:creationId xmlns:a16="http://schemas.microsoft.com/office/drawing/2014/main" id="{3E26684E-34C1-5B1F-B6FA-100E505CF026}"/>
              </a:ext>
            </a:extLst>
          </p:cNvPr>
          <p:cNvPicPr>
            <a:picLocks noChangeAspect="1"/>
          </p:cNvPicPr>
          <p:nvPr/>
        </p:nvPicPr>
        <p:blipFill>
          <a:blip r:embed="rId4"/>
          <a:stretch>
            <a:fillRect/>
          </a:stretch>
        </p:blipFill>
        <p:spPr>
          <a:xfrm>
            <a:off x="2870411" y="5509527"/>
            <a:ext cx="1420667" cy="1192109"/>
          </a:xfrm>
          <a:prstGeom prst="rect">
            <a:avLst/>
          </a:prstGeom>
        </p:spPr>
      </p:pic>
      <p:sp>
        <p:nvSpPr>
          <p:cNvPr id="58" name="Rectangle 57">
            <a:extLst>
              <a:ext uri="{FF2B5EF4-FFF2-40B4-BE49-F238E27FC236}">
                <a16:creationId xmlns:a16="http://schemas.microsoft.com/office/drawing/2014/main" id="{89AD4FCE-3FFC-978E-FEAC-18165C46B412}"/>
              </a:ext>
            </a:extLst>
          </p:cNvPr>
          <p:cNvSpPr/>
          <p:nvPr/>
        </p:nvSpPr>
        <p:spPr>
          <a:xfrm>
            <a:off x="2870411" y="5332864"/>
            <a:ext cx="1420667" cy="176663"/>
          </a:xfrm>
          <a:prstGeom prst="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b="1" dirty="0"/>
              <a:t>NOV</a:t>
            </a:r>
            <a:endParaRPr lang="LID4096" b="1" dirty="0"/>
          </a:p>
        </p:txBody>
      </p:sp>
      <p:pic>
        <p:nvPicPr>
          <p:cNvPr id="59" name="Picture 58">
            <a:extLst>
              <a:ext uri="{FF2B5EF4-FFF2-40B4-BE49-F238E27FC236}">
                <a16:creationId xmlns:a16="http://schemas.microsoft.com/office/drawing/2014/main" id="{974AF686-DF7C-2537-6F92-A426B3E1FF5D}"/>
              </a:ext>
            </a:extLst>
          </p:cNvPr>
          <p:cNvPicPr>
            <a:picLocks noChangeAspect="1"/>
          </p:cNvPicPr>
          <p:nvPr/>
        </p:nvPicPr>
        <p:blipFill>
          <a:blip r:embed="rId4"/>
          <a:stretch>
            <a:fillRect/>
          </a:stretch>
        </p:blipFill>
        <p:spPr>
          <a:xfrm>
            <a:off x="4550355" y="873222"/>
            <a:ext cx="1420667" cy="1192109"/>
          </a:xfrm>
          <a:prstGeom prst="rect">
            <a:avLst/>
          </a:prstGeom>
        </p:spPr>
      </p:pic>
      <p:sp>
        <p:nvSpPr>
          <p:cNvPr id="60" name="Rectangle 59">
            <a:extLst>
              <a:ext uri="{FF2B5EF4-FFF2-40B4-BE49-F238E27FC236}">
                <a16:creationId xmlns:a16="http://schemas.microsoft.com/office/drawing/2014/main" id="{459B60FC-5C93-4D44-F595-8AD8344161FC}"/>
              </a:ext>
            </a:extLst>
          </p:cNvPr>
          <p:cNvSpPr/>
          <p:nvPr/>
        </p:nvSpPr>
        <p:spPr>
          <a:xfrm>
            <a:off x="4550355" y="696559"/>
            <a:ext cx="1420667" cy="176663"/>
          </a:xfrm>
          <a:prstGeom prst="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b="1" dirty="0"/>
              <a:t>MRT</a:t>
            </a:r>
            <a:endParaRPr lang="LID4096" b="1" dirty="0"/>
          </a:p>
        </p:txBody>
      </p:sp>
      <p:pic>
        <p:nvPicPr>
          <p:cNvPr id="61" name="Picture 60">
            <a:extLst>
              <a:ext uri="{FF2B5EF4-FFF2-40B4-BE49-F238E27FC236}">
                <a16:creationId xmlns:a16="http://schemas.microsoft.com/office/drawing/2014/main" id="{638BCA75-661E-3440-EF6A-5BA213F8E979}"/>
              </a:ext>
            </a:extLst>
          </p:cNvPr>
          <p:cNvPicPr>
            <a:picLocks noChangeAspect="1"/>
          </p:cNvPicPr>
          <p:nvPr/>
        </p:nvPicPr>
        <p:blipFill>
          <a:blip r:embed="rId4"/>
          <a:stretch>
            <a:fillRect/>
          </a:stretch>
        </p:blipFill>
        <p:spPr>
          <a:xfrm>
            <a:off x="4550355" y="2418657"/>
            <a:ext cx="1420667" cy="1192109"/>
          </a:xfrm>
          <a:prstGeom prst="rect">
            <a:avLst/>
          </a:prstGeom>
        </p:spPr>
      </p:pic>
      <p:sp>
        <p:nvSpPr>
          <p:cNvPr id="62" name="Rectangle 61">
            <a:extLst>
              <a:ext uri="{FF2B5EF4-FFF2-40B4-BE49-F238E27FC236}">
                <a16:creationId xmlns:a16="http://schemas.microsoft.com/office/drawing/2014/main" id="{246EC3F6-4E5A-1671-2879-4EDCB12F2296}"/>
              </a:ext>
            </a:extLst>
          </p:cNvPr>
          <p:cNvSpPr/>
          <p:nvPr/>
        </p:nvSpPr>
        <p:spPr>
          <a:xfrm>
            <a:off x="4550355" y="2241994"/>
            <a:ext cx="1420667" cy="176663"/>
          </a:xfrm>
          <a:prstGeom prst="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b="1" dirty="0"/>
              <a:t>JUN</a:t>
            </a:r>
            <a:endParaRPr lang="LID4096" b="1" dirty="0"/>
          </a:p>
        </p:txBody>
      </p:sp>
      <p:pic>
        <p:nvPicPr>
          <p:cNvPr id="63" name="Picture 62">
            <a:extLst>
              <a:ext uri="{FF2B5EF4-FFF2-40B4-BE49-F238E27FC236}">
                <a16:creationId xmlns:a16="http://schemas.microsoft.com/office/drawing/2014/main" id="{F0BBC7AE-3063-B675-7555-CF8E7FA70429}"/>
              </a:ext>
            </a:extLst>
          </p:cNvPr>
          <p:cNvPicPr>
            <a:picLocks noChangeAspect="1"/>
          </p:cNvPicPr>
          <p:nvPr/>
        </p:nvPicPr>
        <p:blipFill>
          <a:blip r:embed="rId4"/>
          <a:stretch>
            <a:fillRect/>
          </a:stretch>
        </p:blipFill>
        <p:spPr>
          <a:xfrm>
            <a:off x="4550355" y="3964092"/>
            <a:ext cx="1420667" cy="1192109"/>
          </a:xfrm>
          <a:prstGeom prst="rect">
            <a:avLst/>
          </a:prstGeom>
        </p:spPr>
      </p:pic>
      <p:sp>
        <p:nvSpPr>
          <p:cNvPr id="64" name="Rectangle 63">
            <a:extLst>
              <a:ext uri="{FF2B5EF4-FFF2-40B4-BE49-F238E27FC236}">
                <a16:creationId xmlns:a16="http://schemas.microsoft.com/office/drawing/2014/main" id="{9936055B-D20A-6A2E-443B-249DBB8A4E1A}"/>
              </a:ext>
            </a:extLst>
          </p:cNvPr>
          <p:cNvSpPr/>
          <p:nvPr/>
        </p:nvSpPr>
        <p:spPr>
          <a:xfrm>
            <a:off x="4550355" y="3787429"/>
            <a:ext cx="1420667" cy="176663"/>
          </a:xfrm>
          <a:prstGeom prst="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b="1" dirty="0"/>
              <a:t>SEP</a:t>
            </a:r>
            <a:endParaRPr lang="LID4096" b="1" dirty="0"/>
          </a:p>
        </p:txBody>
      </p:sp>
      <p:pic>
        <p:nvPicPr>
          <p:cNvPr id="65" name="Picture 64">
            <a:extLst>
              <a:ext uri="{FF2B5EF4-FFF2-40B4-BE49-F238E27FC236}">
                <a16:creationId xmlns:a16="http://schemas.microsoft.com/office/drawing/2014/main" id="{34DD4659-7665-8397-9D0F-F4BAFFC5BCB8}"/>
              </a:ext>
            </a:extLst>
          </p:cNvPr>
          <p:cNvPicPr>
            <a:picLocks noChangeAspect="1"/>
          </p:cNvPicPr>
          <p:nvPr/>
        </p:nvPicPr>
        <p:blipFill>
          <a:blip r:embed="rId4"/>
          <a:stretch>
            <a:fillRect/>
          </a:stretch>
        </p:blipFill>
        <p:spPr>
          <a:xfrm>
            <a:off x="4550355" y="5509527"/>
            <a:ext cx="1420667" cy="1192109"/>
          </a:xfrm>
          <a:prstGeom prst="rect">
            <a:avLst/>
          </a:prstGeom>
        </p:spPr>
      </p:pic>
      <p:sp>
        <p:nvSpPr>
          <p:cNvPr id="66" name="Rectangle 65">
            <a:extLst>
              <a:ext uri="{FF2B5EF4-FFF2-40B4-BE49-F238E27FC236}">
                <a16:creationId xmlns:a16="http://schemas.microsoft.com/office/drawing/2014/main" id="{A1FED42D-AACB-B2D7-2726-3F0F4DAECAD2}"/>
              </a:ext>
            </a:extLst>
          </p:cNvPr>
          <p:cNvSpPr/>
          <p:nvPr/>
        </p:nvSpPr>
        <p:spPr>
          <a:xfrm>
            <a:off x="4550355" y="5332864"/>
            <a:ext cx="1420667" cy="176663"/>
          </a:xfrm>
          <a:prstGeom prst="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b="1" dirty="0"/>
              <a:t>DEC</a:t>
            </a:r>
            <a:endParaRPr lang="LID4096" b="1" dirty="0"/>
          </a:p>
        </p:txBody>
      </p:sp>
      <p:sp>
        <p:nvSpPr>
          <p:cNvPr id="67" name="Rectangle 66">
            <a:extLst>
              <a:ext uri="{FF2B5EF4-FFF2-40B4-BE49-F238E27FC236}">
                <a16:creationId xmlns:a16="http://schemas.microsoft.com/office/drawing/2014/main" id="{101CB82E-A57B-4152-73F3-9D513A6FEFB0}"/>
              </a:ext>
            </a:extLst>
          </p:cNvPr>
          <p:cNvSpPr/>
          <p:nvPr/>
        </p:nvSpPr>
        <p:spPr>
          <a:xfrm>
            <a:off x="199866" y="1083205"/>
            <a:ext cx="790734" cy="772140"/>
          </a:xfrm>
          <a:prstGeom prst="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b="1" dirty="0"/>
              <a:t>Q1</a:t>
            </a:r>
            <a:endParaRPr lang="LID4096" b="1" dirty="0"/>
          </a:p>
        </p:txBody>
      </p:sp>
      <p:sp>
        <p:nvSpPr>
          <p:cNvPr id="68" name="Rectangle 67">
            <a:extLst>
              <a:ext uri="{FF2B5EF4-FFF2-40B4-BE49-F238E27FC236}">
                <a16:creationId xmlns:a16="http://schemas.microsoft.com/office/drawing/2014/main" id="{71785E15-7CA4-C615-F85D-06337426D82E}"/>
              </a:ext>
            </a:extLst>
          </p:cNvPr>
          <p:cNvSpPr/>
          <p:nvPr/>
        </p:nvSpPr>
        <p:spPr>
          <a:xfrm>
            <a:off x="199866" y="2628640"/>
            <a:ext cx="790734" cy="772140"/>
          </a:xfrm>
          <a:prstGeom prst="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b="1" dirty="0"/>
              <a:t>Q2</a:t>
            </a:r>
            <a:endParaRPr lang="LID4096" b="1" dirty="0"/>
          </a:p>
        </p:txBody>
      </p:sp>
      <p:sp>
        <p:nvSpPr>
          <p:cNvPr id="69" name="Rectangle 68">
            <a:extLst>
              <a:ext uri="{FF2B5EF4-FFF2-40B4-BE49-F238E27FC236}">
                <a16:creationId xmlns:a16="http://schemas.microsoft.com/office/drawing/2014/main" id="{C6868FD9-1E38-ABF5-AC75-3E2F00EB4AA7}"/>
              </a:ext>
            </a:extLst>
          </p:cNvPr>
          <p:cNvSpPr/>
          <p:nvPr/>
        </p:nvSpPr>
        <p:spPr>
          <a:xfrm>
            <a:off x="199866" y="4174075"/>
            <a:ext cx="790734" cy="772140"/>
          </a:xfrm>
          <a:prstGeom prst="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b="1" dirty="0"/>
              <a:t>Q3</a:t>
            </a:r>
            <a:endParaRPr lang="LID4096" b="1" dirty="0"/>
          </a:p>
        </p:txBody>
      </p:sp>
      <p:sp>
        <p:nvSpPr>
          <p:cNvPr id="70" name="Rectangle 69">
            <a:extLst>
              <a:ext uri="{FF2B5EF4-FFF2-40B4-BE49-F238E27FC236}">
                <a16:creationId xmlns:a16="http://schemas.microsoft.com/office/drawing/2014/main" id="{A4B6BE2C-367F-01F2-DE49-1610EE5C3F28}"/>
              </a:ext>
            </a:extLst>
          </p:cNvPr>
          <p:cNvSpPr/>
          <p:nvPr/>
        </p:nvSpPr>
        <p:spPr>
          <a:xfrm>
            <a:off x="199866" y="5719510"/>
            <a:ext cx="790734" cy="772140"/>
          </a:xfrm>
          <a:prstGeom prst="rect">
            <a:avLst/>
          </a:prstGeom>
          <a:solidFill>
            <a:srgbClr val="21B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nl-NL" b="1" dirty="0"/>
              <a:t>Q4</a:t>
            </a:r>
            <a:endParaRPr lang="LID4096" b="1" dirty="0"/>
          </a:p>
        </p:txBody>
      </p:sp>
      <p:pic>
        <p:nvPicPr>
          <p:cNvPr id="72" name="Picture 71" descr="A person and person sitting at a table&#10;&#10;AI-generated content may be incorrect.">
            <a:extLst>
              <a:ext uri="{FF2B5EF4-FFF2-40B4-BE49-F238E27FC236}">
                <a16:creationId xmlns:a16="http://schemas.microsoft.com/office/drawing/2014/main" id="{F932C19F-E89C-C59E-0F3B-A0B58812DF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6943" y="1580179"/>
            <a:ext cx="4394200" cy="4394200"/>
          </a:xfrm>
          <a:prstGeom prst="rect">
            <a:avLst/>
          </a:prstGeom>
        </p:spPr>
      </p:pic>
    </p:spTree>
    <p:extLst>
      <p:ext uri="{BB962C8B-B14F-4D97-AF65-F5344CB8AC3E}">
        <p14:creationId xmlns:p14="http://schemas.microsoft.com/office/powerpoint/2010/main" val="3026665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E57CE-AA56-45A7-27C2-A88649563715}"/>
            </a:ext>
          </a:extLst>
        </p:cNvPr>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9EBCD8AA-047E-3E2C-44F2-71B63A9F5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820" y="0"/>
            <a:ext cx="2189180" cy="696558"/>
          </a:xfrm>
          <a:prstGeom prst="rect">
            <a:avLst/>
          </a:prstGeom>
        </p:spPr>
      </p:pic>
      <p:sp>
        <p:nvSpPr>
          <p:cNvPr id="15" name="Rectangle 14">
            <a:extLst>
              <a:ext uri="{FF2B5EF4-FFF2-40B4-BE49-F238E27FC236}">
                <a16:creationId xmlns:a16="http://schemas.microsoft.com/office/drawing/2014/main" id="{8303B66A-5F7A-6AA6-CFC5-095DE08EE3D2}"/>
              </a:ext>
            </a:extLst>
          </p:cNvPr>
          <p:cNvSpPr>
            <a:spLocks noGrp="1" noRot="1" noMove="1" noResize="1" noEditPoints="1" noAdjustHandles="1" noChangeArrowheads="1" noChangeShapeType="1"/>
          </p:cNvSpPr>
          <p:nvPr/>
        </p:nvSpPr>
        <p:spPr>
          <a:xfrm>
            <a:off x="0" y="0"/>
            <a:ext cx="12192000" cy="6858000"/>
          </a:xfrm>
          <a:prstGeom prst="rect">
            <a:avLst/>
          </a:prstGeom>
          <a:noFill/>
          <a:ln w="57150">
            <a:solidFill>
              <a:srgbClr val="21B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ID4096"/>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LID4096"/>
          </a:p>
        </p:txBody>
      </p:sp>
      <p:pic>
        <p:nvPicPr>
          <p:cNvPr id="4" name="Picture 3" descr="A cartoon of a person with a beard and a brown apron&#10;&#10;AI-generated content may be incorrect.">
            <a:extLst>
              <a:ext uri="{FF2B5EF4-FFF2-40B4-BE49-F238E27FC236}">
                <a16:creationId xmlns:a16="http://schemas.microsoft.com/office/drawing/2014/main" id="{AC76B0EA-414F-8F3B-2101-5E54945A7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7967" y="960967"/>
            <a:ext cx="4936067" cy="4936067"/>
          </a:xfrm>
          <a:prstGeom prst="rect">
            <a:avLst/>
          </a:prstGeom>
        </p:spPr>
      </p:pic>
    </p:spTree>
    <p:extLst>
      <p:ext uri="{BB962C8B-B14F-4D97-AF65-F5344CB8AC3E}">
        <p14:creationId xmlns:p14="http://schemas.microsoft.com/office/powerpoint/2010/main" val="192432825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2781</Words>
  <Application>Microsoft Office PowerPoint</Application>
  <PresentationFormat>Breedbeeld</PresentationFormat>
  <Paragraphs>284</Paragraphs>
  <Slides>27</Slides>
  <Notes>27</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27</vt:i4>
      </vt:variant>
    </vt:vector>
  </HeadingPairs>
  <TitlesOfParts>
    <vt:vector size="32" baseType="lpstr">
      <vt:lpstr>Aptos</vt:lpstr>
      <vt:lpstr>Aptos Display</vt:lpstr>
      <vt:lpstr>Arial</vt:lpstr>
      <vt:lpstr>Nirmala Text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Lucas Simonis</dc:creator>
  <cp:lastModifiedBy>Lucas Simonis</cp:lastModifiedBy>
  <cp:revision>1</cp:revision>
  <dcterms:created xsi:type="dcterms:W3CDTF">2025-03-20T14:40:25Z</dcterms:created>
  <dcterms:modified xsi:type="dcterms:W3CDTF">2025-03-20T14:40:39Z</dcterms:modified>
</cp:coreProperties>
</file>