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343" r:id="rId2"/>
    <p:sldId id="344" r:id="rId3"/>
    <p:sldId id="345" r:id="rId4"/>
    <p:sldId id="346" r:id="rId5"/>
    <p:sldId id="347" r:id="rId6"/>
    <p:sldId id="348" r:id="rId7"/>
    <p:sldId id="349" r:id="rId8"/>
    <p:sldId id="350" r:id="rId9"/>
    <p:sldId id="351" r:id="rId10"/>
    <p:sldId id="352" r:id="rId11"/>
    <p:sldId id="353" r:id="rId12"/>
    <p:sldId id="354" r:id="rId13"/>
    <p:sldId id="355" r:id="rId14"/>
    <p:sldId id="356" r:id="rId15"/>
    <p:sldId id="357" r:id="rId16"/>
    <p:sldId id="358" r:id="rId17"/>
    <p:sldId id="359" r:id="rId18"/>
    <p:sldId id="360" r:id="rId19"/>
    <p:sldId id="361" r:id="rId20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104" d="100"/>
          <a:sy n="104" d="100"/>
        </p:scale>
        <p:origin x="144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0AC382-C65D-446A-B870-3A018DB24697}" type="datetimeFigureOut">
              <a:rPr lang="nl-NL" smtClean="0"/>
              <a:t>20-3-2025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FA617E-60CD-44B3-99D8-E1758F4FB3E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025953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8B1FC2-79A7-4401-B6E8-7507EB4582AB}" type="slidenum">
              <a:rPr lang="nl-BE" smtClean="0"/>
              <a:t>1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7714801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8B1FC2-79A7-4401-B6E8-7507EB4582AB}" type="slidenum">
              <a:rPr lang="nl-BE" smtClean="0"/>
              <a:t>14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7702708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8C6C13E-E5B5-AD70-1158-4EDC2CA329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93EE1EEC-86D0-1AD5-C11F-AE903962240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FC7771DB-D76F-3E02-F8F3-82FE98C5B1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C2D17-AD0A-4E17-9E6F-240A6956655B}" type="datetimeFigureOut">
              <a:rPr lang="nl-NL" smtClean="0"/>
              <a:t>20-3-2025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1E19220-D4D5-584C-7153-0D06186D44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9F4BF47-C309-0D97-9F2A-50725B1A3A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5FE57-4E37-4D8A-B510-792A501389A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23403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5A0534F-AE67-A5E0-F925-396D7AB485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B0390E8A-8078-EEF3-1F78-C6E1E6BE9FD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8ED970D-9D35-FF50-9A75-2F0D5E7B42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C2D17-AD0A-4E17-9E6F-240A6956655B}" type="datetimeFigureOut">
              <a:rPr lang="nl-NL" smtClean="0"/>
              <a:t>20-3-2025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3355A823-A5F2-A94F-8907-EE0156DE9B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E01E4E3-B288-7193-D54F-643B31FE8F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5FE57-4E37-4D8A-B510-792A501389A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06977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24884786-C037-C1E2-B026-08C92800666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6A451354-D987-2C5B-39D2-2B23F316004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F03483F0-0613-F1A4-0A8F-B447BA3BCA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C2D17-AD0A-4E17-9E6F-240A6956655B}" type="datetimeFigureOut">
              <a:rPr lang="nl-NL" smtClean="0"/>
              <a:t>20-3-2025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986F65C7-692C-CA69-F724-C1CD1B3A6C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980FE87-1E16-C931-F8B7-10647FF7A0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5FE57-4E37-4D8A-B510-792A501389A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662481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EC81751-6A8F-2F60-9BAA-C400EE3601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C5882B8-F76B-3969-2565-A661FF2E03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64B629A8-7739-633A-7693-2BEC0A47B3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C2D17-AD0A-4E17-9E6F-240A6956655B}" type="datetimeFigureOut">
              <a:rPr lang="nl-NL" smtClean="0"/>
              <a:t>20-3-2025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1A5C8AF-2AF6-FA8A-EBC6-E64D320D19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A88F07F-070D-1DD4-D5D0-51B4116F09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5FE57-4E37-4D8A-B510-792A501389A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051542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94F1EB9-08FD-F68A-CED7-09F5C9F4D7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F4B27B77-C3FF-9F2B-DA67-F9599A6B62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284A851-5BAF-F750-F83F-E8B42C37F4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C2D17-AD0A-4E17-9E6F-240A6956655B}" type="datetimeFigureOut">
              <a:rPr lang="nl-NL" smtClean="0"/>
              <a:t>20-3-2025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419D1538-2A7B-69F1-31DC-A875614BF7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7F8D03DB-7598-F84C-796B-40E7D0347B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5FE57-4E37-4D8A-B510-792A501389A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641043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81EC154-AE0E-758F-EC66-A7EF27FECC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5A87B7E-73AE-B178-D86F-88DD2FB6295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FA43EF85-9235-CF5C-F4C8-6173F063E6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0BD100F1-3A59-4726-F99E-086EDCB8CC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C2D17-AD0A-4E17-9E6F-240A6956655B}" type="datetimeFigureOut">
              <a:rPr lang="nl-NL" smtClean="0"/>
              <a:t>20-3-2025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DE06AF4E-1829-AA97-A1C7-FF0A7B9685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190E6903-5752-7DFA-037B-033295D2BB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5FE57-4E37-4D8A-B510-792A501389A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254396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FA43A23-EE1B-3C3A-6855-6441DC2A50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8D5487A7-1E22-4E9E-8F4D-A61CA436A7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99CD101A-E363-4D3E-3A92-012E8E62B2D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88600511-AA72-D712-847C-EC8146CCDB3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789A78A9-AC3B-9E13-7B73-94145A3192A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5B9BA18B-EDBE-5F8B-3FD5-2799B67D07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C2D17-AD0A-4E17-9E6F-240A6956655B}" type="datetimeFigureOut">
              <a:rPr lang="nl-NL" smtClean="0"/>
              <a:t>20-3-2025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CB808C65-002B-4950-544C-5DA592EDE2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CAFBE5AD-76E7-1933-C300-3A32715AB6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5FE57-4E37-4D8A-B510-792A501389A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938638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31FF381-3F10-2820-B8B0-5DF3BAEAF3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554514E9-3889-057E-2B17-A39BACFFFB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C2D17-AD0A-4E17-9E6F-240A6956655B}" type="datetimeFigureOut">
              <a:rPr lang="nl-NL" smtClean="0"/>
              <a:t>20-3-2025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A2CAE61C-99DC-8A7D-72C9-DE6B0C07D6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376AF150-AC0E-AED7-0CB3-FDFF2F8CE1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5FE57-4E37-4D8A-B510-792A501389A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161414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60D6C111-B874-8E62-EEFC-F6345D6E7C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C2D17-AD0A-4E17-9E6F-240A6956655B}" type="datetimeFigureOut">
              <a:rPr lang="nl-NL" smtClean="0"/>
              <a:t>20-3-2025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D9019D3A-5D48-ED02-D291-985BFC485A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A5EFD4A-087F-F1C2-1AF9-2931D78715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5FE57-4E37-4D8A-B510-792A501389A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720617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F734166-8955-20E5-A61A-8D8A6DF8AA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569B308-1E0C-A339-CF33-506639C978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927E3C7B-3C03-6397-D08A-44DE040294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7D11B5A8-D77D-5C43-11D4-E359B1B3B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C2D17-AD0A-4E17-9E6F-240A6956655B}" type="datetimeFigureOut">
              <a:rPr lang="nl-NL" smtClean="0"/>
              <a:t>20-3-2025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C275A22D-A968-1C1D-37D1-58779AD1F3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93610BD4-8D6D-104A-61EC-91F2B01BA1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5FE57-4E37-4D8A-B510-792A501389A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263324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2D00EC1-B946-4253-8AD6-5AD8583534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C41EDAB6-0DBE-B521-27A3-F169DA7EC4F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92CC3746-A4C2-FC9D-CB1E-6141D3A6B5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6D60CD4E-FFFC-095E-2E4F-14AD15D32B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C2D17-AD0A-4E17-9E6F-240A6956655B}" type="datetimeFigureOut">
              <a:rPr lang="nl-NL" smtClean="0"/>
              <a:t>20-3-2025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0548A3FB-71D5-9BD6-D07E-14D2028AAA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6D32CEC4-FF9F-8D32-3631-CB1EC7B5BC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5FE57-4E37-4D8A-B510-792A501389A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265060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42F4C1D2-9355-7CE5-B1A4-0C33C04CBA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A7E2C56B-0FD4-E357-779D-C92FACF74F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6EB597FF-B42A-7053-3258-D540A97F04B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BFC2D17-AD0A-4E17-9E6F-240A6956655B}" type="datetimeFigureOut">
              <a:rPr lang="nl-NL" smtClean="0"/>
              <a:t>20-3-2025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F4FBEEB1-7843-7CBA-5F26-E6AD6ECC433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1CC45CE-F29A-D302-9078-912BAB4D10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3A5FE57-4E37-4D8A-B510-792A501389A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75887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10" Type="http://schemas.openxmlformats.org/officeDocument/2006/relationships/image" Target="../media/image44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Afbeelding met buitenshuis, hemel, gebouw, huis&#10;&#10;Door AI gegenereerde inhoud is mogelijk onjuist.">
            <a:extLst>
              <a:ext uri="{FF2B5EF4-FFF2-40B4-BE49-F238E27FC236}">
                <a16:creationId xmlns:a16="http://schemas.microsoft.com/office/drawing/2014/main" id="{9DDA617F-9BE9-5E1B-D53A-7568ADC995B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2810" b="7965"/>
          <a:stretch/>
        </p:blipFill>
        <p:spPr>
          <a:xfrm>
            <a:off x="-4144" y="-24567"/>
            <a:ext cx="12191980" cy="6857990"/>
          </a:xfrm>
          <a:prstGeom prst="rect">
            <a:avLst/>
          </a:prstGeom>
        </p:spPr>
      </p:pic>
      <p:sp>
        <p:nvSpPr>
          <p:cNvPr id="4" name="Rechthoek 3">
            <a:extLst>
              <a:ext uri="{FF2B5EF4-FFF2-40B4-BE49-F238E27FC236}">
                <a16:creationId xmlns:a16="http://schemas.microsoft.com/office/drawing/2014/main" id="{4EEE56AB-A68C-861F-1C65-3E8FF018F130}"/>
              </a:ext>
            </a:extLst>
          </p:cNvPr>
          <p:cNvSpPr/>
          <p:nvPr/>
        </p:nvSpPr>
        <p:spPr>
          <a:xfrm>
            <a:off x="1395778" y="5809780"/>
            <a:ext cx="5502584" cy="744467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nl-BE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nl-NL" sz="32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ONZE DUURZAAMHEIDSREIS</a:t>
            </a:r>
            <a:endParaRPr lang="nl-BE" sz="32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482D2754-C234-8AA9-834B-26F2F1AC8B39}"/>
              </a:ext>
            </a:extLst>
          </p:cNvPr>
          <p:cNvSpPr/>
          <p:nvPr/>
        </p:nvSpPr>
        <p:spPr>
          <a:xfrm>
            <a:off x="9843863" y="5906886"/>
            <a:ext cx="2112021" cy="744467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nl-BE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1400" i="1" dirty="0">
                <a:solidFill>
                  <a:schemeClr val="bg1"/>
                </a:solidFill>
              </a:rPr>
              <a:t>Chris Martens                                                                                               </a:t>
            </a:r>
          </a:p>
          <a:p>
            <a:r>
              <a:rPr lang="nl-NL" sz="1400" i="1" dirty="0">
                <a:solidFill>
                  <a:schemeClr val="bg1"/>
                </a:solidFill>
              </a:rPr>
              <a:t>Algemeen directeur</a:t>
            </a:r>
          </a:p>
          <a:p>
            <a:r>
              <a:rPr lang="nl-NL" sz="1400" i="1" dirty="0" err="1">
                <a:solidFill>
                  <a:schemeClr val="bg1"/>
                </a:solidFill>
              </a:rPr>
              <a:t>Smithers</a:t>
            </a:r>
            <a:r>
              <a:rPr lang="nl-NL" sz="1400" i="1" dirty="0">
                <a:solidFill>
                  <a:schemeClr val="bg1"/>
                </a:solidFill>
              </a:rPr>
              <a:t>-Oasis </a:t>
            </a:r>
            <a:r>
              <a:rPr lang="nl-NL" sz="1400" i="1" dirty="0" err="1">
                <a:solidFill>
                  <a:schemeClr val="bg1"/>
                </a:solidFill>
              </a:rPr>
              <a:t>BeNeLux</a:t>
            </a:r>
            <a:endParaRPr lang="nl-NL" sz="14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26319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67ADC2-BED4-3BC8-C2DE-0110983BED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1FE74959-2591-2D55-395B-D1A492758D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8454" y="1360481"/>
            <a:ext cx="4605340" cy="2387600"/>
          </a:xfrm>
        </p:spPr>
        <p:txBody>
          <a:bodyPr vert="horz" lIns="91440" tIns="45720" rIns="91440" bIns="45720" rtlCol="0" anchor="b">
            <a:noAutofit/>
          </a:bodyPr>
          <a:lstStyle>
            <a:defPPr>
              <a:defRPr lang="nl-BE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3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ONZE FLORAL MEDIA INNOVATIE-TIJDLIJN</a:t>
            </a:r>
          </a:p>
        </p:txBody>
      </p:sp>
      <p:pic>
        <p:nvPicPr>
          <p:cNvPr id="7" name="Picture 6" descr="Witte ballen op platforms">
            <a:extLst>
              <a:ext uri="{FF2B5EF4-FFF2-40B4-BE49-F238E27FC236}">
                <a16:creationId xmlns:a16="http://schemas.microsoft.com/office/drawing/2014/main" id="{36753F8E-6E28-3B4E-9BEA-E50B763C791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</a:blip>
          <a:srcRect b="15730"/>
          <a:stretch/>
        </p:blipFill>
        <p:spPr>
          <a:xfrm>
            <a:off x="5800735" y="1764726"/>
            <a:ext cx="5917401" cy="3328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8589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9AE4CFAE-721D-7C37-5114-82AB1003CD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defPPr>
              <a:defRPr lang="nl-BE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ONZE FLORAL MEDIA </a:t>
            </a:r>
            <a:r>
              <a:rPr lang="en-US" sz="3200" b="1" u="sng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INNOVATIE</a:t>
            </a:r>
            <a:r>
              <a:rPr lang="en-US" sz="3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-TIJDLIJN</a:t>
            </a:r>
            <a:endParaRPr lang="nl-BE" sz="3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FF1846D3-1829-4D99-69BD-FDC5BDD3E1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6627" y="3025429"/>
            <a:ext cx="2072820" cy="3359187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707EBF66-4648-534A-0B87-DDE032BA17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65235" y="3121719"/>
            <a:ext cx="2828789" cy="3426249"/>
          </a:xfrm>
          <a:prstGeom prst="rect">
            <a:avLst/>
          </a:prstGeom>
        </p:spPr>
      </p:pic>
      <p:sp>
        <p:nvSpPr>
          <p:cNvPr id="12" name="Tijdelijke aanduiding voor inhoud 11">
            <a:extLst>
              <a:ext uri="{FF2B5EF4-FFF2-40B4-BE49-F238E27FC236}">
                <a16:creationId xmlns:a16="http://schemas.microsoft.com/office/drawing/2014/main" id="{C7EE0F5E-3DD9-E5EF-47DE-7BD44CBF65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9"/>
            <a:ext cx="10515600" cy="4693927"/>
          </a:xfrm>
        </p:spPr>
        <p:txBody>
          <a:bodyPr>
            <a:normAutofit/>
          </a:bodyPr>
          <a:lstStyle>
            <a:defPPr>
              <a:defRPr lang="nl-BE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1953</a:t>
            </a:r>
            <a:r>
              <a:rPr lang="nl-NL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uitvinding van het steekschuim door </a:t>
            </a:r>
            <a:r>
              <a:rPr lang="nl-NL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Vernon</a:t>
            </a:r>
            <a:r>
              <a:rPr lang="nl-NL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L. </a:t>
            </a:r>
            <a:r>
              <a:rPr lang="nl-NL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Smithers</a:t>
            </a:r>
            <a:endParaRPr lang="nl-NL"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nl-NL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1954</a:t>
            </a:r>
            <a:r>
              <a:rPr lang="nl-NL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start commercialisatie onder de naam </a:t>
            </a:r>
            <a:r>
              <a:rPr lang="nl-NL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OASIS® Floral </a:t>
            </a:r>
            <a:r>
              <a:rPr lang="nl-NL" sz="20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Foam</a:t>
            </a:r>
            <a:endParaRPr lang="nl-BE" sz="20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Afbeelding 12">
            <a:extLst>
              <a:ext uri="{FF2B5EF4-FFF2-40B4-BE49-F238E27FC236}">
                <a16:creationId xmlns:a16="http://schemas.microsoft.com/office/drawing/2014/main" id="{44730464-4924-BF7F-6BCF-7053623FAD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30119" y="2695045"/>
            <a:ext cx="2554445" cy="2066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79970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B2B4784-83A7-0DDD-8E02-37780AEE0E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defPPr>
              <a:defRPr lang="nl-BE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ONZE FLORAL MEDIA </a:t>
            </a:r>
            <a:r>
              <a:rPr lang="en-US" sz="3200" b="1" u="sng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INNOVATIE</a:t>
            </a:r>
            <a:r>
              <a:rPr lang="en-US" sz="3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-TIJDLIJN</a:t>
            </a:r>
            <a:endParaRPr lang="nl-BE" sz="3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Tekstvak 13">
            <a:extLst>
              <a:ext uri="{FF2B5EF4-FFF2-40B4-BE49-F238E27FC236}">
                <a16:creationId xmlns:a16="http://schemas.microsoft.com/office/drawing/2014/main" id="{2511D6CD-384A-1924-13A3-C75DC3A40C9C}"/>
              </a:ext>
            </a:extLst>
          </p:cNvPr>
          <p:cNvSpPr txBox="1"/>
          <p:nvPr/>
        </p:nvSpPr>
        <p:spPr>
          <a:xfrm>
            <a:off x="938677" y="2095838"/>
            <a:ext cx="8299272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nl-BE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2011</a:t>
            </a:r>
            <a:r>
              <a:rPr lang="nl-NL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Lancering van OASIS® steekschuim </a:t>
            </a:r>
            <a:r>
              <a:rPr lang="nl-NL" sz="20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maxlife</a:t>
            </a:r>
            <a:endParaRPr lang="nl-NL" sz="20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64" indent="-285764">
              <a:buFont typeface="Arial" panose="020B0604020202020204" pitchFamily="34" charset="0"/>
              <a:buChar char="•"/>
            </a:pPr>
            <a:endParaRPr lang="nl-NL" sz="20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64" indent="-285764">
              <a:buFont typeface="Arial" panose="020B0604020202020204" pitchFamily="34" charset="0"/>
              <a:buChar char="•"/>
            </a:pPr>
            <a:r>
              <a:rPr lang="nl-NL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Verlengt</a:t>
            </a:r>
            <a:r>
              <a:rPr lang="nl-NL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de frisheid en levendigheid van snijbloemen aanzienlijk</a:t>
            </a:r>
          </a:p>
          <a:p>
            <a:pPr marL="285764" indent="-285764">
              <a:buFont typeface="Arial" panose="020B0604020202020204" pitchFamily="34" charset="0"/>
              <a:buChar char="•"/>
            </a:pPr>
            <a:r>
              <a:rPr lang="nl-NL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Super hydraterende eigenschappen </a:t>
            </a:r>
            <a:r>
              <a:rPr lang="nl-NL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bloemen leven net zo lang of langer dan in een vaas</a:t>
            </a:r>
            <a:endParaRPr lang="en-US"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5" name="Afbeelding 14">
            <a:extLst>
              <a:ext uri="{FF2B5EF4-FFF2-40B4-BE49-F238E27FC236}">
                <a16:creationId xmlns:a16="http://schemas.microsoft.com/office/drawing/2014/main" id="{72FF1839-F6F9-CFC7-08D0-9350169857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37948" y="3214279"/>
            <a:ext cx="3015934" cy="3728687"/>
          </a:xfrm>
          <a:prstGeom prst="rect">
            <a:avLst/>
          </a:prstGeom>
        </p:spPr>
      </p:pic>
      <p:pic>
        <p:nvPicPr>
          <p:cNvPr id="16" name="Afbeelding 15">
            <a:extLst>
              <a:ext uri="{FF2B5EF4-FFF2-40B4-BE49-F238E27FC236}">
                <a16:creationId xmlns:a16="http://schemas.microsoft.com/office/drawing/2014/main" id="{D9253796-427C-D2C1-E5A4-482D66CBEC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61726" y="4396144"/>
            <a:ext cx="2853175" cy="1877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44346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EA34601-6376-9A52-4747-8CED6F9829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defPPr>
              <a:defRPr lang="nl-BE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ONZE FLORAL MEDIA </a:t>
            </a:r>
            <a:r>
              <a:rPr lang="en-US" sz="3200" b="1" u="sng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INNOVATIE</a:t>
            </a:r>
            <a:r>
              <a:rPr lang="en-US" sz="3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-TIJDLIJN</a:t>
            </a:r>
            <a:endParaRPr lang="nl-BE" sz="3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EBD3C3AE-3E93-04DF-46D5-CC8C64E204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01350"/>
            <a:ext cx="10515600" cy="4351338"/>
          </a:xfrm>
        </p:spPr>
        <p:txBody>
          <a:bodyPr/>
          <a:lstStyle>
            <a:defPPr>
              <a:defRPr lang="nl-BE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buNone/>
            </a:pPr>
            <a:r>
              <a:rPr lang="nl-NL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2014</a:t>
            </a:r>
            <a:r>
              <a:rPr lang="nl-NL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Lancering van </a:t>
            </a:r>
            <a:r>
              <a:rPr lang="nl-NL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's werelds eerste verbeterde afbreekbare steekschuim</a:t>
            </a:r>
            <a:endParaRPr lang="en-US" sz="20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r>
              <a:rPr lang="nl-NL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 snelheid van degradatie is verbeterd naarmate we formules verfijnen en verbeteren</a:t>
            </a:r>
          </a:p>
          <a:p>
            <a:pPr lvl="1"/>
            <a:r>
              <a:rPr lang="nl-NL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Dit product wordt in </a:t>
            </a:r>
            <a:r>
              <a:rPr lang="nl-NL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 jaar tijd met 91% </a:t>
            </a:r>
            <a:r>
              <a:rPr lang="nl-NL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afgebroken in een anaerobe omgeving (ISO 15985)</a:t>
            </a:r>
          </a:p>
          <a:p>
            <a:pPr lvl="1"/>
            <a:r>
              <a:rPr lang="nl-NL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Goedkoper</a:t>
            </a:r>
            <a:r>
              <a:rPr lang="nl-NL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dan onze OASIS® “GROENE” Classic Floral </a:t>
            </a:r>
            <a:r>
              <a:rPr lang="nl-NL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Foam</a:t>
            </a:r>
            <a:endParaRPr lang="en-US"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nl-BE" dirty="0"/>
          </a:p>
        </p:txBody>
      </p:sp>
      <p:pic>
        <p:nvPicPr>
          <p:cNvPr id="13" name="Afbeelding 12">
            <a:extLst>
              <a:ext uri="{FF2B5EF4-FFF2-40B4-BE49-F238E27FC236}">
                <a16:creationId xmlns:a16="http://schemas.microsoft.com/office/drawing/2014/main" id="{9F324BD4-7170-C367-8687-825F162BD9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93700" y="3706152"/>
            <a:ext cx="2710832" cy="3151848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CC7FEDBC-66DF-FDE4-65DF-0589504C45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9616" y="3706152"/>
            <a:ext cx="2840306" cy="3151848"/>
          </a:xfrm>
          <a:prstGeom prst="rect">
            <a:avLst/>
          </a:prstGeom>
        </p:spPr>
      </p:pic>
      <p:pic>
        <p:nvPicPr>
          <p:cNvPr id="15" name="Afbeelding 14">
            <a:extLst>
              <a:ext uri="{FF2B5EF4-FFF2-40B4-BE49-F238E27FC236}">
                <a16:creationId xmlns:a16="http://schemas.microsoft.com/office/drawing/2014/main" id="{AB661D53-0044-706E-9DF0-443DDB9143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95004" y="3706151"/>
            <a:ext cx="2710832" cy="3151848"/>
          </a:xfrm>
          <a:prstGeom prst="rect">
            <a:avLst/>
          </a:prstGeom>
        </p:spPr>
      </p:pic>
      <p:pic>
        <p:nvPicPr>
          <p:cNvPr id="16" name="Afbeelding 15">
            <a:extLst>
              <a:ext uri="{FF2B5EF4-FFF2-40B4-BE49-F238E27FC236}">
                <a16:creationId xmlns:a16="http://schemas.microsoft.com/office/drawing/2014/main" id="{74DED513-2D77-2BC4-3325-E89EF04C03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7567" y="3706151"/>
            <a:ext cx="2783659" cy="3151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24580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99B7BA8-8D6A-ACD7-4911-7AF83B1058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6695" y="774458"/>
            <a:ext cx="8546085" cy="585992"/>
          </a:xfrm>
        </p:spPr>
        <p:txBody>
          <a:bodyPr vert="horz" lIns="91440" tIns="45720" rIns="91440" bIns="45720" rtlCol="0" anchor="b">
            <a:normAutofit/>
          </a:bodyPr>
          <a:lstStyle>
            <a:defPPr>
              <a:defRPr lang="nl-BE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/>
              <a:t>ONZE FLORAL MEDIA </a:t>
            </a:r>
            <a:r>
              <a:rPr lang="en-US" sz="3200" b="1" u="sng" dirty="0"/>
              <a:t>INNOVATIE</a:t>
            </a:r>
            <a:r>
              <a:rPr lang="en-US" sz="3200" b="1" dirty="0"/>
              <a:t> -TIJDLIJN</a:t>
            </a:r>
            <a:endParaRPr lang="en-US" sz="3200" dirty="0"/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A3639927-8BCB-1EF6-463F-76E80507E89D}"/>
              </a:ext>
            </a:extLst>
          </p:cNvPr>
          <p:cNvSpPr txBox="1"/>
          <p:nvPr/>
        </p:nvSpPr>
        <p:spPr>
          <a:xfrm>
            <a:off x="655456" y="1672684"/>
            <a:ext cx="5440545" cy="431484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defPPr>
              <a:defRPr lang="nl-BE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42987" lvl="1" indent="-228611">
              <a:lnSpc>
                <a:spcPct val="90000"/>
              </a:lnSpc>
              <a:spcBef>
                <a:spcPts val="1000"/>
              </a:spcBef>
              <a:buClr>
                <a:srgbClr val="004200"/>
              </a:buClr>
              <a:buFont typeface="Arial" panose="020B0604020202020204" pitchFamily="34" charset="0"/>
              <a:buChar char="•"/>
              <a:defRPr/>
            </a:pPr>
            <a:endParaRPr lang="en-US"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28611" lvl="1">
              <a:lnSpc>
                <a:spcPct val="90000"/>
              </a:lnSpc>
              <a:spcBef>
                <a:spcPts val="1000"/>
              </a:spcBef>
              <a:buClr>
                <a:srgbClr val="004200"/>
              </a:buClr>
              <a:defRPr/>
            </a:pPr>
            <a:r>
              <a:rPr lang="en-US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2021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lancering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OASIS® </a:t>
            </a: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TerraBrick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® Floral Media</a:t>
            </a:r>
          </a:p>
          <a:p>
            <a:pPr marL="742987" lvl="1" indent="-228611">
              <a:lnSpc>
                <a:spcPct val="90000"/>
              </a:lnSpc>
              <a:spcBef>
                <a:spcPts val="1000"/>
              </a:spcBef>
              <a:buClr>
                <a:srgbClr val="004200"/>
              </a:buClr>
              <a:buFont typeface="Arial" panose="020B0604020202020204" pitchFamily="34" charset="0"/>
              <a:buChar char="•"/>
              <a:defRPr/>
            </a:pP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Gemaakt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van </a:t>
            </a: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plantaardige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hernieuwbare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natuurlijke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kokos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en </a:t>
            </a: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een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composteerbaar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bindmiddel</a:t>
            </a:r>
            <a:endParaRPr lang="en-US"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742987" lvl="1" indent="-228611">
              <a:lnSpc>
                <a:spcPct val="90000"/>
              </a:lnSpc>
              <a:spcBef>
                <a:spcPts val="1000"/>
              </a:spcBef>
              <a:buClr>
                <a:srgbClr val="004200"/>
              </a:buClr>
              <a:buFont typeface="Arial" panose="020B0604020202020204" pitchFamily="34" charset="0"/>
              <a:buChar char="•"/>
              <a:defRPr/>
            </a:pP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Stabiele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basis </a:t>
            </a: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dat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zorgt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voor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een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zeer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goed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bloemenleven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742987" lvl="1" indent="-228611">
              <a:lnSpc>
                <a:spcPct val="90000"/>
              </a:lnSpc>
              <a:spcBef>
                <a:spcPts val="1000"/>
              </a:spcBef>
              <a:buClr>
                <a:srgbClr val="004200"/>
              </a:buClr>
              <a:buFont typeface="Arial" panose="020B0604020202020204" pitchFamily="34" charset="0"/>
              <a:buChar char="•"/>
              <a:defRPr/>
            </a:pPr>
            <a:r>
              <a:rPr lang="en-US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UITSTEKENDE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water absorption</a:t>
            </a:r>
          </a:p>
          <a:p>
            <a:pPr marL="742987" lvl="1" indent="-228611">
              <a:lnSpc>
                <a:spcPct val="90000"/>
              </a:lnSpc>
              <a:spcBef>
                <a:spcPts val="1000"/>
              </a:spcBef>
              <a:buClr>
                <a:srgbClr val="004200"/>
              </a:buClr>
              <a:buFont typeface="Arial" panose="020B0604020202020204" pitchFamily="34" charset="0"/>
              <a:buChar char="•"/>
              <a:defRPr/>
            </a:pPr>
            <a:r>
              <a:rPr lang="en-US" sz="20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Herbruikbaar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voor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planten</a:t>
            </a:r>
            <a:endParaRPr lang="en-US"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742987" lvl="1" indent="-228611">
              <a:lnSpc>
                <a:spcPct val="90000"/>
              </a:lnSpc>
              <a:spcBef>
                <a:spcPts val="1000"/>
              </a:spcBef>
              <a:buClr>
                <a:srgbClr val="004200"/>
              </a:buClr>
              <a:buFont typeface="Arial" panose="020B0604020202020204" pitchFamily="34" charset="0"/>
              <a:buChar char="•"/>
              <a:defRPr/>
            </a:pPr>
            <a:r>
              <a:rPr lang="en-US" sz="2000" b="1" u="sng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Ideal </a:t>
            </a:r>
            <a:r>
              <a:rPr lang="en-US" sz="2000" b="1" u="sng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voor</a:t>
            </a:r>
            <a:r>
              <a:rPr lang="en-US" sz="2000" b="1" u="sng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u="sng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natuurlijke</a:t>
            </a:r>
            <a:r>
              <a:rPr lang="en-US" sz="2000" b="1" u="sng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u="sng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begraafplaatsen</a:t>
            </a:r>
            <a:endParaRPr lang="en-US" sz="2000" b="1" u="sng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2F6F95BB-2056-8F4E-9D16-6C785D051E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57576" y="4836493"/>
            <a:ext cx="2344006" cy="1617233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5B901AB2-3642-2588-BB72-A04D9C4526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74658" y="1920494"/>
            <a:ext cx="2375439" cy="1479880"/>
          </a:xfrm>
          <a:prstGeom prst="rect">
            <a:avLst/>
          </a:prstGeom>
        </p:spPr>
      </p:pic>
      <p:pic>
        <p:nvPicPr>
          <p:cNvPr id="15" name="Afbeelding 14">
            <a:extLst>
              <a:ext uri="{FF2B5EF4-FFF2-40B4-BE49-F238E27FC236}">
                <a16:creationId xmlns:a16="http://schemas.microsoft.com/office/drawing/2014/main" id="{37D793BB-BA1B-01F5-6734-B5F00CDB03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62212" y="1920494"/>
            <a:ext cx="2344006" cy="1479880"/>
          </a:xfrm>
          <a:prstGeom prst="rect">
            <a:avLst/>
          </a:prstGeom>
        </p:spPr>
      </p:pic>
      <p:pic>
        <p:nvPicPr>
          <p:cNvPr id="20" name="Tijdelijke aanduiding voor inhoud 19">
            <a:extLst>
              <a:ext uri="{FF2B5EF4-FFF2-40B4-BE49-F238E27FC236}">
                <a16:creationId xmlns:a16="http://schemas.microsoft.com/office/drawing/2014/main" id="{0AB3226F-E2FD-9E92-3CC9-137CCDF50AD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9344717" y="3886158"/>
            <a:ext cx="2569209" cy="1479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74564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75C9D389-94E7-7AB8-60D1-32C5E75EAA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1287" y="914401"/>
            <a:ext cx="7453227" cy="4968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8664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6D9B4E3-19A5-ED2F-EA48-1EC1E33DF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4142" y="1450656"/>
            <a:ext cx="3932030" cy="3956690"/>
          </a:xfrm>
        </p:spPr>
        <p:txBody>
          <a:bodyPr anchor="ctr">
            <a:normAutofit/>
          </a:bodyPr>
          <a:lstStyle>
            <a:defPPr>
              <a:defRPr lang="nl-BE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36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OASIS® RENEWAL™ FLORAL FOAM </a:t>
            </a:r>
            <a:br>
              <a:rPr lang="nl-NL" sz="5000" dirty="0">
                <a:solidFill>
                  <a:schemeClr val="bg1"/>
                </a:solidFill>
              </a:rPr>
            </a:br>
            <a:endParaRPr lang="nl-BE" sz="5000" dirty="0">
              <a:solidFill>
                <a:schemeClr val="bg1"/>
              </a:solidFill>
            </a:endParaRP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9FA440B-ADA0-2398-8B73-DDB3437D26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1" y="1108061"/>
            <a:ext cx="5008901" cy="4571972"/>
          </a:xfrm>
        </p:spPr>
        <p:txBody>
          <a:bodyPr anchor="ctr">
            <a:normAutofit/>
          </a:bodyPr>
          <a:lstStyle>
            <a:defPPr>
              <a:defRPr lang="nl-BE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buNone/>
            </a:pPr>
            <a:endParaRPr lang="nl-NL" sz="2000" b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indent="0">
              <a:buNone/>
            </a:pPr>
            <a:r>
              <a:rPr lang="nl-NL" sz="20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✅ </a:t>
            </a:r>
            <a:r>
              <a:rPr lang="nl-NL" sz="20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Plantaardig steekschuim</a:t>
            </a:r>
            <a:r>
              <a:rPr lang="nl-NL" sz="20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– gemaakt van hernieuwbare grondstoffen.</a:t>
            </a:r>
          </a:p>
          <a:p>
            <a:pPr indent="0">
              <a:buNone/>
            </a:pPr>
            <a:endParaRPr lang="nl-NL" sz="20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indent="0">
              <a:buNone/>
            </a:pPr>
            <a:r>
              <a:rPr lang="nl-NL" sz="20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✅ </a:t>
            </a:r>
            <a:r>
              <a:rPr lang="nl-NL" sz="20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TÜV Austria OK </a:t>
            </a:r>
            <a:r>
              <a:rPr lang="nl-NL" sz="20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biobased</a:t>
            </a:r>
            <a:r>
              <a:rPr lang="nl-NL" sz="20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certificering</a:t>
            </a:r>
            <a:r>
              <a:rPr lang="nl-NL" sz="20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– </a:t>
            </a:r>
            <a:r>
              <a:rPr lang="nl-NL" sz="2000" b="1" i="1" u="sng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hoogste </a:t>
            </a:r>
            <a:r>
              <a:rPr lang="nl-NL" sz="2000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biobased</a:t>
            </a:r>
            <a:r>
              <a:rPr lang="nl-NL" sz="20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beoordeling van 4 ****.</a:t>
            </a:r>
          </a:p>
          <a:p>
            <a:pPr indent="0">
              <a:buNone/>
            </a:pPr>
            <a:endParaRPr lang="nl-NL" sz="20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indent="0">
              <a:buNone/>
            </a:pPr>
            <a:r>
              <a:rPr lang="nl-NL" sz="20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✅ </a:t>
            </a:r>
            <a:r>
              <a:rPr lang="nl-NL" sz="20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56% lagere CO2 footprint</a:t>
            </a:r>
            <a:r>
              <a:rPr lang="nl-NL" sz="20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(van productie tot afvalverwerking) vergeleken met het klassieke OASIS® steekschuim.</a:t>
            </a:r>
          </a:p>
          <a:p>
            <a:pPr indent="0">
              <a:buNone/>
            </a:pPr>
            <a:endParaRPr lang="nl-NL" sz="20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indent="0">
              <a:buNone/>
            </a:pPr>
            <a:r>
              <a:rPr lang="nl-NL" sz="20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✅ </a:t>
            </a:r>
            <a:r>
              <a:rPr lang="nl-NL" sz="20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Bevat geen kleurstoffen of pigmenten</a:t>
            </a:r>
            <a:r>
              <a:rPr lang="nl-NL" sz="20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endParaRPr lang="nl-BE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86899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83F77CB-C973-D995-AC6F-CBBCE7ADD7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4141" y="1450656"/>
            <a:ext cx="4349596" cy="3956690"/>
          </a:xfrm>
        </p:spPr>
        <p:txBody>
          <a:bodyPr anchor="ctr">
            <a:normAutofit/>
          </a:bodyPr>
          <a:lstStyle>
            <a:defPPr>
              <a:defRPr lang="nl-BE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36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OASIS® RENEWAL™ FLORAL FOAM</a:t>
            </a:r>
            <a:endParaRPr lang="nl-BE" sz="3600" dirty="0">
              <a:solidFill>
                <a:schemeClr val="bg1"/>
              </a:solidFill>
            </a:endParaRP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A880BB9-F0A0-9AE3-2D4F-91A207732F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1108061"/>
            <a:ext cx="5081858" cy="4571972"/>
          </a:xfrm>
        </p:spPr>
        <p:txBody>
          <a:bodyPr anchor="ctr">
            <a:normAutofit fontScale="92500" lnSpcReduction="20000"/>
          </a:bodyPr>
          <a:lstStyle>
            <a:defPPr>
              <a:defRPr lang="nl-BE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buNone/>
            </a:pPr>
            <a:r>
              <a:rPr lang="nl-NL" sz="20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✅ </a:t>
            </a:r>
            <a:r>
              <a:rPr lang="nl-NL" sz="20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Zelfde uiterlijk, gevoel en prestaties</a:t>
            </a:r>
            <a:r>
              <a:rPr lang="nl-NL" sz="20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als het vertrouwde OASIS® </a:t>
            </a:r>
            <a:r>
              <a:rPr lang="nl-NL" sz="2000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scheekschuim</a:t>
            </a:r>
            <a:r>
              <a:rPr lang="nl-NL" sz="20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indent="0">
              <a:buNone/>
            </a:pPr>
            <a:endParaRPr lang="nl-NL" sz="20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indent="0">
              <a:buNone/>
            </a:pPr>
            <a:r>
              <a:rPr lang="nl-NL" sz="20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✅ </a:t>
            </a:r>
            <a:r>
              <a:rPr lang="nl-NL" sz="20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Eén schuim voor alle soorten stelen</a:t>
            </a:r>
            <a:r>
              <a:rPr lang="nl-NL" sz="20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– veelzijdig in gebruik.</a:t>
            </a:r>
          </a:p>
          <a:p>
            <a:pPr indent="0">
              <a:buNone/>
            </a:pPr>
            <a:endParaRPr lang="nl-NL" sz="20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indent="0">
              <a:buNone/>
            </a:pPr>
            <a:r>
              <a:rPr lang="nl-NL" sz="20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✅ </a:t>
            </a:r>
            <a:r>
              <a:rPr lang="nl-NL" sz="20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Rijke zwarte kleur wanneer nat</a:t>
            </a:r>
            <a:r>
              <a:rPr lang="nl-NL" sz="20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– 25% minder bloemen nodig, minder arbeidskosten en lager transportgewicht.</a:t>
            </a:r>
          </a:p>
          <a:p>
            <a:pPr indent="0">
              <a:buNone/>
            </a:pPr>
            <a:endParaRPr lang="nl-NL" sz="20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indent="0">
              <a:buNone/>
            </a:pPr>
            <a:r>
              <a:rPr lang="nl-NL" sz="20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✅ </a:t>
            </a:r>
            <a:r>
              <a:rPr lang="nl-NL" sz="20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Uitstekende houdbaarheid van bloemen</a:t>
            </a:r>
            <a:r>
              <a:rPr lang="nl-NL" sz="20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– minimaal één week.</a:t>
            </a:r>
          </a:p>
          <a:p>
            <a:pPr indent="0">
              <a:buNone/>
            </a:pPr>
            <a:endParaRPr lang="nl-NL" sz="20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indent="0">
              <a:buNone/>
            </a:pPr>
            <a:r>
              <a:rPr lang="nl-NL" sz="20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✅ </a:t>
            </a:r>
            <a:r>
              <a:rPr lang="nl-NL" sz="20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Niet giftig, zoals alle OASIS® </a:t>
            </a:r>
            <a:r>
              <a:rPr lang="nl-NL" sz="20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steekschuimen</a:t>
            </a:r>
            <a:r>
              <a:rPr lang="nl-NL" sz="20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– veilig in gebruik.</a:t>
            </a:r>
          </a:p>
          <a:p>
            <a:pPr indent="0">
              <a:buNone/>
            </a:pPr>
            <a:endParaRPr lang="nl-BE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4983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5F325B3-63A3-92F4-A874-5D3663C0E9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882190" cy="1325563"/>
          </a:xfrm>
        </p:spPr>
        <p:txBody>
          <a:bodyPr>
            <a:normAutofit/>
          </a:bodyPr>
          <a:lstStyle>
            <a:defPPr>
              <a:defRPr lang="nl-BE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3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Certificeringen van derden die we </a:t>
            </a:r>
            <a:r>
              <a:rPr lang="nl-NL" sz="3200" b="1" u="sng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wereldwijd</a:t>
            </a:r>
            <a:r>
              <a:rPr lang="nl-NL" sz="3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hebben behaald</a:t>
            </a:r>
            <a:endParaRPr lang="nl-BE" sz="3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Tijdelijke aanduiding voor inhoud 3">
            <a:extLst>
              <a:ext uri="{FF2B5EF4-FFF2-40B4-BE49-F238E27FC236}">
                <a16:creationId xmlns:a16="http://schemas.microsoft.com/office/drawing/2014/main" id="{E25A73BD-1D48-5D97-4FB4-39629BDC851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613558" y="2069752"/>
            <a:ext cx="2972093" cy="1555480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E804AE00-8843-0CC6-3008-38FF1F8166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87960" y="2050608"/>
            <a:ext cx="3182388" cy="1438781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F6A127CA-A421-608C-33C1-1C06286630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28949" y="4172076"/>
            <a:ext cx="2603468" cy="1325562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301FF737-02FD-B268-6B38-6FEB057F43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07112" y="2042155"/>
            <a:ext cx="1554615" cy="1859441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49C8F1A6-FD39-B118-27B8-7E6BDA5FC6B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73770" y="4166372"/>
            <a:ext cx="2743438" cy="1359526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C9F0252F-9875-BAE1-F791-DD4E6F46B5F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3237" y="2057282"/>
            <a:ext cx="2850087" cy="1432107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7A9F1338-F2E5-BEC9-3B71-7F6A62A670A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8201" y="4116066"/>
            <a:ext cx="2432515" cy="1316850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D1A5674E-2AF6-925E-0B46-9D443AD0BFB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379154" y="4811779"/>
            <a:ext cx="1341236" cy="1371719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910A3F7C-F5B7-7232-FF5C-FE1936230DE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31438" y="5924616"/>
            <a:ext cx="3657917" cy="621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627093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7C85944-C7C8-B645-44F8-7380090214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0468" y="1397120"/>
            <a:ext cx="4707671" cy="1225650"/>
          </a:xfrm>
        </p:spPr>
        <p:txBody>
          <a:bodyPr anchor="b">
            <a:normAutofit/>
          </a:bodyPr>
          <a:lstStyle>
            <a:defPPr>
              <a:defRPr lang="nl-BE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3800">
                <a:solidFill>
                  <a:schemeClr val="bg1"/>
                </a:solidFill>
              </a:rPr>
              <a:t>DANK VOOR UW AANDACHT!</a:t>
            </a:r>
            <a:endParaRPr lang="nl-BE" sz="3800">
              <a:solidFill>
                <a:schemeClr val="bg1"/>
              </a:solidFill>
            </a:endParaRP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85DF2DA-924E-EC49-2B33-F542A130B9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0468" y="2891753"/>
            <a:ext cx="4707671" cy="2334517"/>
          </a:xfrm>
        </p:spPr>
        <p:txBody>
          <a:bodyPr>
            <a:normAutofit/>
          </a:bodyPr>
          <a:lstStyle>
            <a:defPPr>
              <a:defRPr lang="nl-BE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buNone/>
            </a:pPr>
            <a:endParaRPr lang="nl-NL" sz="2000" b="1">
              <a:solidFill>
                <a:schemeClr val="bg1"/>
              </a:solidFill>
            </a:endParaRPr>
          </a:p>
          <a:p>
            <a:pPr indent="0">
              <a:buNone/>
            </a:pPr>
            <a:endParaRPr lang="nl-NL" sz="2000" b="1">
              <a:solidFill>
                <a:schemeClr val="bg1"/>
              </a:solidFill>
            </a:endParaRPr>
          </a:p>
          <a:p>
            <a:pPr indent="0">
              <a:buNone/>
            </a:pPr>
            <a:endParaRPr lang="nl-NL" sz="2000" b="1">
              <a:solidFill>
                <a:schemeClr val="bg1"/>
              </a:solidFill>
            </a:endParaRPr>
          </a:p>
          <a:p>
            <a:pPr indent="0">
              <a:buNone/>
            </a:pPr>
            <a:endParaRPr lang="nl-NL" sz="2000" b="1">
              <a:solidFill>
                <a:schemeClr val="bg1"/>
              </a:solidFill>
            </a:endParaRPr>
          </a:p>
          <a:p>
            <a:pPr indent="0">
              <a:buNone/>
            </a:pPr>
            <a:endParaRPr lang="nl-NL" sz="2000" b="1">
              <a:solidFill>
                <a:schemeClr val="bg1"/>
              </a:solidFill>
            </a:endParaRPr>
          </a:p>
          <a:p>
            <a:pPr indent="0">
              <a:buNone/>
            </a:pPr>
            <a:endParaRPr lang="nl-NL" sz="2000" b="1">
              <a:solidFill>
                <a:schemeClr val="bg1"/>
              </a:solidFill>
            </a:endParaRPr>
          </a:p>
          <a:p>
            <a:pPr indent="0">
              <a:buNone/>
            </a:pPr>
            <a:endParaRPr lang="nl-NL" sz="2000" b="1">
              <a:solidFill>
                <a:schemeClr val="bg1"/>
              </a:solidFill>
            </a:endParaRPr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1C32CC22-8E41-1761-20AD-59B3D7577E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06" b="2"/>
          <a:stretch/>
        </p:blipFill>
        <p:spPr>
          <a:xfrm>
            <a:off x="6735468" y="977900"/>
            <a:ext cx="5037433" cy="4826000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6792D58D-0DA9-FBD4-8FF4-19A17DC709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2226" y="3015926"/>
            <a:ext cx="4877223" cy="2438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17372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C886310D-C072-41A9-BE02-D6842CC4C0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0467" y="1397121"/>
            <a:ext cx="5715000" cy="677007"/>
          </a:xfrm>
        </p:spPr>
        <p:txBody>
          <a:bodyPr vert="horz" lIns="91440" tIns="45720" rIns="91440" bIns="45720" rtlCol="0" anchor="b">
            <a:noAutofit/>
          </a:bodyPr>
          <a:lstStyle>
            <a:defPPr>
              <a:defRPr lang="nl-BE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WIE IS SMITHERS-OASIS ?</a:t>
            </a:r>
          </a:p>
        </p:txBody>
      </p:sp>
      <p:sp>
        <p:nvSpPr>
          <p:cNvPr id="5" name="Tijdelijke aanduiding voor inhoud 4">
            <a:extLst>
              <a:ext uri="{FF2B5EF4-FFF2-40B4-BE49-F238E27FC236}">
                <a16:creationId xmlns:a16="http://schemas.microsoft.com/office/drawing/2014/main" id="{84956B39-0BC9-C2C8-BED2-1591E60CC8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0468" y="2189321"/>
            <a:ext cx="4707671" cy="3036949"/>
          </a:xfrm>
        </p:spPr>
        <p:txBody>
          <a:bodyPr vert="horz" lIns="91440" tIns="45720" rIns="91440" bIns="45720" rtlCol="0">
            <a:noAutofit/>
          </a:bodyPr>
          <a:lstStyle>
            <a:defPPr>
              <a:defRPr lang="nl-BE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Uitvinder</a:t>
            </a:r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van het </a:t>
            </a:r>
            <a:r>
              <a:rPr lang="en-US" sz="2000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bloemensteekschuim</a:t>
            </a:r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</a:t>
            </a:r>
            <a:b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(1953)</a:t>
            </a:r>
          </a:p>
          <a:p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Start </a:t>
            </a:r>
            <a:r>
              <a:rPr lang="en-US" sz="2000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onder</a:t>
            </a:r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n-US" sz="2000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merknaam</a:t>
            </a:r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OASIS® (1954)</a:t>
            </a:r>
          </a:p>
          <a:p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Think Global act Local</a:t>
            </a:r>
          </a:p>
          <a:p>
            <a:pPr lvl="1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18 units worldwide (6 </a:t>
            </a:r>
            <a:r>
              <a:rPr lang="en-US" sz="2000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Europese</a:t>
            </a:r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lvl="1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 </a:t>
            </a:r>
            <a:r>
              <a:rPr lang="en-US" sz="2000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méér</a:t>
            </a:r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dan 180 </a:t>
            </a:r>
            <a:r>
              <a:rPr lang="en-US" sz="2000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landen</a:t>
            </a:r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actief</a:t>
            </a:r>
            <a:endParaRPr lang="en-US" sz="20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r>
              <a:rPr lang="en-US" sz="2000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Méér</a:t>
            </a:r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dan 1.300 </a:t>
            </a:r>
            <a:r>
              <a:rPr lang="en-US" sz="2000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personeelsleden</a:t>
            </a:r>
            <a:endParaRPr lang="en-US" sz="20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r>
              <a:rPr lang="en-US" sz="2000" b="1" i="1" dirty="0">
                <a:solidFill>
                  <a:schemeClr val="accent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9 </a:t>
            </a:r>
            <a:r>
              <a:rPr lang="en-US" sz="2000" b="1" i="1" dirty="0" err="1">
                <a:solidFill>
                  <a:schemeClr val="accent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labo’s</a:t>
            </a:r>
            <a:r>
              <a:rPr lang="en-US" sz="2000" b="1" i="1" dirty="0">
                <a:solidFill>
                  <a:schemeClr val="accent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in 7 </a:t>
            </a:r>
            <a:r>
              <a:rPr lang="en-US" sz="2000" b="1" i="1" dirty="0" err="1">
                <a:solidFill>
                  <a:schemeClr val="accent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landen</a:t>
            </a:r>
            <a:r>
              <a:rPr lang="en-US" sz="2000" b="1" i="1" dirty="0">
                <a:solidFill>
                  <a:schemeClr val="accent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(25 </a:t>
            </a:r>
            <a:r>
              <a:rPr lang="en-US" sz="2000" b="1" i="1" dirty="0" err="1">
                <a:solidFill>
                  <a:schemeClr val="accent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onderzoekers</a:t>
            </a:r>
            <a:r>
              <a:rPr lang="en-US" sz="2000" b="1" i="1" dirty="0">
                <a:solidFill>
                  <a:schemeClr val="accent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lvl="1"/>
            <a:r>
              <a:rPr lang="en-US" sz="2000" b="1" i="1" dirty="0">
                <a:solidFill>
                  <a:schemeClr val="accent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&gt; 70% </a:t>
            </a:r>
            <a:r>
              <a:rPr lang="en-US" sz="2000" b="1" i="1" dirty="0" err="1">
                <a:solidFill>
                  <a:schemeClr val="accent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onderzoek</a:t>
            </a:r>
            <a:r>
              <a:rPr lang="en-US" sz="2000" b="1" i="1" dirty="0">
                <a:solidFill>
                  <a:schemeClr val="accent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i="1" dirty="0" err="1">
                <a:solidFill>
                  <a:schemeClr val="accent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naar</a:t>
            </a:r>
            <a:r>
              <a:rPr lang="en-US" sz="2000" b="1" i="1" dirty="0">
                <a:solidFill>
                  <a:schemeClr val="accent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i="1" dirty="0" err="1">
                <a:solidFill>
                  <a:schemeClr val="accent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duurzaamheid</a:t>
            </a:r>
            <a:endParaRPr lang="en-US" sz="2000" b="1" i="1" dirty="0">
              <a:solidFill>
                <a:schemeClr val="accent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71267DA6-1D7B-72FF-E35E-6B7D08BCC01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" b="27192"/>
          <a:stretch/>
        </p:blipFill>
        <p:spPr>
          <a:xfrm>
            <a:off x="6735468" y="977900"/>
            <a:ext cx="5037433" cy="482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4492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20F35E53-A09B-D87E-6118-9D705C0ED6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03659" y="741392"/>
            <a:ext cx="5219307" cy="1616203"/>
          </a:xfrm>
        </p:spPr>
        <p:txBody>
          <a:bodyPr vert="horz" lIns="91440" tIns="45720" rIns="91440" bIns="45720" rtlCol="0" anchor="b">
            <a:normAutofit/>
          </a:bodyPr>
          <a:lstStyle>
            <a:defPPr>
              <a:defRPr lang="nl-BE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SMITHERS-OASIS </a:t>
            </a:r>
            <a:r>
              <a:rPr lang="en-US" sz="32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BeNeLux</a:t>
            </a:r>
            <a:endParaRPr lang="en-US" sz="32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6098EADE-9FFE-07D3-7AE8-ED9C2B049B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7114" y="1375646"/>
            <a:ext cx="3817254" cy="4342895"/>
          </a:xfrm>
          <a:prstGeom prst="rect">
            <a:avLst/>
          </a:prstGeom>
        </p:spPr>
      </p:pic>
      <p:sp>
        <p:nvSpPr>
          <p:cNvPr id="8" name="Tijdelijke aanduiding voor inhoud 7">
            <a:extLst>
              <a:ext uri="{FF2B5EF4-FFF2-40B4-BE49-F238E27FC236}">
                <a16:creationId xmlns:a16="http://schemas.microsoft.com/office/drawing/2014/main" id="{2917DE8E-FC35-A43D-C9B2-BC67B2458D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03658" y="2533476"/>
            <a:ext cx="5219307" cy="3448225"/>
          </a:xfrm>
        </p:spPr>
        <p:txBody>
          <a:bodyPr vert="horz" lIns="91440" tIns="45720" rIns="91440" bIns="45720" rtlCol="0" anchor="t">
            <a:normAutofit/>
          </a:bodyPr>
          <a:lstStyle>
            <a:defPPr>
              <a:defRPr lang="nl-BE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buNone/>
            </a:pPr>
            <a:r>
              <a:rPr lang="en-US" sz="2000" b="1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TIJDLIJN </a:t>
            </a:r>
          </a:p>
          <a:p>
            <a:pPr indent="0">
              <a:buNone/>
            </a:pPr>
            <a:endParaRPr lang="en-US" sz="2000" i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r>
              <a:rPr lang="en-US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1967: </a:t>
            </a:r>
            <a:r>
              <a:rPr lang="en-US" sz="20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opgericht</a:t>
            </a:r>
            <a:r>
              <a:rPr lang="en-US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in </a:t>
            </a:r>
            <a:r>
              <a:rPr lang="en-US" sz="20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Zwartberg</a:t>
            </a:r>
            <a:r>
              <a:rPr lang="en-US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(B)</a:t>
            </a:r>
          </a:p>
          <a:p>
            <a:pPr lvl="1"/>
            <a:r>
              <a:rPr lang="en-US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1990: </a:t>
            </a: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gevestigd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in </a:t>
            </a: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Houthalen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(B), </a:t>
            </a: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verkoop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&amp; </a:t>
            </a: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distributie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BeNeLux</a:t>
            </a:r>
            <a:endParaRPr lang="en-US"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r>
              <a:rPr lang="en-US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2010: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start </a:t>
            </a: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Floralife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® </a:t>
            </a: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Productie</a:t>
            </a:r>
            <a:endParaRPr lang="en-US"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r>
              <a:rPr lang="en-US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2018: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productie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gevestigd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in </a:t>
            </a: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Oudsbergen</a:t>
            </a:r>
            <a:endParaRPr lang="en-US"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r>
              <a:rPr lang="en-US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2019: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Nieuwbouw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in </a:t>
            </a: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Houthalen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(B)</a:t>
            </a:r>
          </a:p>
        </p:txBody>
      </p:sp>
    </p:spTree>
    <p:extLst>
      <p:ext uri="{BB962C8B-B14F-4D97-AF65-F5344CB8AC3E}">
        <p14:creationId xmlns:p14="http://schemas.microsoft.com/office/powerpoint/2010/main" val="3484768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5613B87-8851-F17D-97BD-33730B28F0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8454" y="1360481"/>
            <a:ext cx="4605340" cy="2387600"/>
          </a:xfrm>
        </p:spPr>
        <p:txBody>
          <a:bodyPr vert="horz" lIns="91440" tIns="45720" rIns="91440" bIns="45720" rtlCol="0" anchor="b">
            <a:noAutofit/>
          </a:bodyPr>
          <a:lstStyle>
            <a:defPPr>
              <a:defRPr lang="nl-BE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467" b="1" dirty="0">
                <a:solidFill>
                  <a:schemeClr val="bg1"/>
                </a:solidFill>
              </a:rPr>
              <a:t>DUURZAAMHEID IS MEER DAN EEN PRODUCT</a:t>
            </a: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A99F75A4-6D1A-8B95-9089-D50F0EB2CFA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</a:blip>
          <a:srcRect l="11428" r="-2" b="-2"/>
          <a:stretch/>
        </p:blipFill>
        <p:spPr>
          <a:xfrm>
            <a:off x="5800735" y="1057276"/>
            <a:ext cx="5917401" cy="4743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7316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3D63DD-0F69-D7A3-15B0-726476F709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2FD3633-5BB4-D8E2-2B01-DACB822465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533" y="643467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>
            <a:defPPr>
              <a:defRPr lang="nl-BE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UP &amp; DOWNSTREAM</a:t>
            </a:r>
          </a:p>
        </p:txBody>
      </p:sp>
      <p:pic>
        <p:nvPicPr>
          <p:cNvPr id="4" name="Tijdelijke aanduiding voor inhoud 3">
            <a:extLst>
              <a:ext uri="{FF2B5EF4-FFF2-40B4-BE49-F238E27FC236}">
                <a16:creationId xmlns:a16="http://schemas.microsoft.com/office/drawing/2014/main" id="{4553E836-4E8A-76ED-150A-9C127127D8C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72104" y="1675228"/>
            <a:ext cx="7447792" cy="4394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29622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003A8607-B35A-F1DB-64AC-CD937AD066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533" y="643467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>
            <a:defPPr>
              <a:defRPr lang="nl-BE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UPSTREAM – LOKAAL: SOURCING, PRODUCTIE &amp; KORTE SUPPLY</a:t>
            </a:r>
          </a:p>
        </p:txBody>
      </p:sp>
      <p:pic>
        <p:nvPicPr>
          <p:cNvPr id="6" name="Tijdelijke aanduiding voor inhoud 5">
            <a:extLst>
              <a:ext uri="{FF2B5EF4-FFF2-40B4-BE49-F238E27FC236}">
                <a16:creationId xmlns:a16="http://schemas.microsoft.com/office/drawing/2014/main" id="{1F9BDC00-FAEA-D5A7-11C2-4A3AA52B122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24024" y="1812050"/>
            <a:ext cx="8744674" cy="4394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21546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B2B9E0-AA30-A782-43F3-55874FCD69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D81072AC-A17A-47AA-5A0B-F2752665AF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533" y="643467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>
            <a:defPPr>
              <a:defRPr lang="nl-BE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ONZE DUURZAAMHEIDSREIS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86A2026-3992-6207-15C8-87ACD9BAD1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defPPr>
              <a:defRPr lang="nl-BE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AFVAL anders gaan gebruiken </a:t>
            </a:r>
            <a:r>
              <a:rPr lang="nl-NL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– resulteerde dat bepaalde units geen afval méér produceren</a:t>
            </a:r>
          </a:p>
          <a:p>
            <a:pPr indent="0">
              <a:buNone/>
            </a:pPr>
            <a:endParaRPr lang="nl-NL"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nl-NL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Vermindering CO2 UITSTOOT </a:t>
            </a:r>
            <a:r>
              <a:rPr lang="nl-NL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nl-NL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Smithers</a:t>
            </a:r>
            <a:r>
              <a:rPr lang="nl-NL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-Oasis Germany (leverancier van de </a:t>
            </a:r>
            <a:r>
              <a:rPr lang="nl-NL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BeNeLux</a:t>
            </a:r>
            <a:r>
              <a:rPr lang="nl-NL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vestiging)</a:t>
            </a:r>
          </a:p>
          <a:p>
            <a:pPr lvl="1"/>
            <a:r>
              <a:rPr lang="nl-NL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2000 – 2005: - 42%</a:t>
            </a:r>
          </a:p>
          <a:p>
            <a:pPr lvl="1"/>
            <a:r>
              <a:rPr lang="nl-NL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2015 – 2022: - 8%</a:t>
            </a:r>
          </a:p>
          <a:p>
            <a:pPr marL="457223" lvl="1" indent="0">
              <a:buNone/>
            </a:pPr>
            <a:endParaRPr lang="nl-NL"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nl-NL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Het </a:t>
            </a:r>
            <a:r>
              <a:rPr lang="nl-NL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VERLENGING VAN DE LEVENSDUUR </a:t>
            </a:r>
            <a:r>
              <a:rPr lang="nl-NL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van bloemen </a:t>
            </a:r>
            <a:r>
              <a:rPr lang="nl-NL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VERMINDERT verspilling en energie      </a:t>
            </a:r>
            <a:br>
              <a:rPr lang="nl-NL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nl-NL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nl-NL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(voor het kweken van en transporteren)</a:t>
            </a:r>
            <a:endParaRPr lang="en-US"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457223" lvl="1" indent="0">
              <a:buNone/>
            </a:pPr>
            <a:endParaRPr lang="nl-NL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nl-BE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880E8A1E-C66A-076F-A583-CAC4D568D6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85848" y="5300577"/>
            <a:ext cx="1987468" cy="542591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F4B23554-9700-1FFC-12AE-CBCA5897BB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2997" y="5129004"/>
            <a:ext cx="5773412" cy="597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98624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233E63-4974-6E8C-CA92-35B8BBAF91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36604EFD-3724-40D9-BD76-D59FDF4E68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533" y="643467"/>
            <a:ext cx="11210925" cy="744836"/>
          </a:xfrm>
        </p:spPr>
        <p:txBody>
          <a:bodyPr vert="horz" lIns="91440" tIns="45720" rIns="91440" bIns="45720" rtlCol="0" anchor="ctr">
            <a:noAutofit/>
          </a:bodyPr>
          <a:lstStyle>
            <a:defPPr>
              <a:defRPr lang="nl-BE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VERPAKKINGEN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61E68A8-8DA0-1C28-A57B-841229FC56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defPPr>
              <a:defRPr lang="nl-BE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23" lvl="1" indent="0">
              <a:buNone/>
            </a:pPr>
            <a:endParaRPr lang="nl-NL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nl-BE" dirty="0"/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6A8F7455-B937-DDA6-67AA-318DBA0E6D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16665" y="3748833"/>
            <a:ext cx="1786283" cy="2633607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AC549C0C-2AC6-8246-23B6-D37F4AC659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794" y="1599877"/>
            <a:ext cx="4035902" cy="5014408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2AE6F052-BD49-38B8-0F15-6087A6A8DC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03028" y="4201589"/>
            <a:ext cx="2871465" cy="2412696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56BF61D8-00A3-E8A3-8B9A-EF536DAD7D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83149" y="1609088"/>
            <a:ext cx="2530059" cy="1812473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9CE63723-CBAD-9614-20E7-4D70FF94A40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32644" y="5678039"/>
            <a:ext cx="2359356" cy="1072989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8CDFCF23-5D8A-80A3-A897-4DB155A241E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65171" y="1713668"/>
            <a:ext cx="2462997" cy="1812473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5649448B-AB70-922B-823B-4609F07030B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12517" y="2541552"/>
            <a:ext cx="1872435" cy="749873"/>
          </a:xfrm>
          <a:prstGeom prst="rect">
            <a:avLst/>
          </a:prstGeom>
        </p:spPr>
      </p:pic>
      <p:sp>
        <p:nvSpPr>
          <p:cNvPr id="14" name="Rechthoek 13">
            <a:extLst>
              <a:ext uri="{FF2B5EF4-FFF2-40B4-BE49-F238E27FC236}">
                <a16:creationId xmlns:a16="http://schemas.microsoft.com/office/drawing/2014/main" id="{0E494E05-BB00-05E5-31CB-3D20E4CBEE0F}"/>
              </a:ext>
            </a:extLst>
          </p:cNvPr>
          <p:cNvSpPr/>
          <p:nvPr/>
        </p:nvSpPr>
        <p:spPr>
          <a:xfrm>
            <a:off x="7212517" y="1845711"/>
            <a:ext cx="1688084" cy="69584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nl-BE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nl-NL" sz="1867" dirty="0"/>
              <a:t>Sinds </a:t>
            </a:r>
            <a:r>
              <a:rPr lang="nl-NL" sz="1867" b="1" dirty="0"/>
              <a:t>2015</a:t>
            </a:r>
          </a:p>
          <a:p>
            <a:pPr algn="ctr"/>
            <a:r>
              <a:rPr lang="nl-NL" sz="1867" dirty="0"/>
              <a:t>CONVERSIE</a:t>
            </a:r>
            <a:endParaRPr lang="nl-BE" sz="1867" dirty="0"/>
          </a:p>
        </p:txBody>
      </p:sp>
      <p:sp>
        <p:nvSpPr>
          <p:cNvPr id="15" name="Rechthoek 14">
            <a:extLst>
              <a:ext uri="{FF2B5EF4-FFF2-40B4-BE49-F238E27FC236}">
                <a16:creationId xmlns:a16="http://schemas.microsoft.com/office/drawing/2014/main" id="{8CADBE84-6509-E954-7F7C-658B30508230}"/>
              </a:ext>
            </a:extLst>
          </p:cNvPr>
          <p:cNvSpPr/>
          <p:nvPr/>
        </p:nvSpPr>
        <p:spPr>
          <a:xfrm>
            <a:off x="9604421" y="4361608"/>
            <a:ext cx="2031927" cy="74236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nl-BE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nl-NL" sz="1867" dirty="0"/>
              <a:t>FLORALIFE </a:t>
            </a:r>
            <a:r>
              <a:rPr lang="nl-NL" sz="1867" b="1" dirty="0"/>
              <a:t>PCR</a:t>
            </a:r>
            <a:r>
              <a:rPr lang="nl-NL" sz="1867" dirty="0"/>
              <a:t> verpakking</a:t>
            </a:r>
            <a:endParaRPr lang="nl-BE" sz="1867" dirty="0"/>
          </a:p>
        </p:txBody>
      </p:sp>
    </p:spTree>
    <p:extLst>
      <p:ext uri="{BB962C8B-B14F-4D97-AF65-F5344CB8AC3E}">
        <p14:creationId xmlns:p14="http://schemas.microsoft.com/office/powerpoint/2010/main" val="13064824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BDFEB3-E200-5082-9C5F-A190ED1931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E24658FD-F988-8C90-1DA2-690308171F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533" y="643467"/>
            <a:ext cx="11210925" cy="744836"/>
          </a:xfrm>
        </p:spPr>
        <p:txBody>
          <a:bodyPr vert="horz" lIns="91440" tIns="45720" rIns="91440" bIns="45720" rtlCol="0" anchor="ctr">
            <a:noAutofit/>
          </a:bodyPr>
          <a:lstStyle>
            <a:defPPr>
              <a:defRPr lang="nl-BE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STEEKSCHUIM GERELATEERDE BASIS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250C7B4-F24D-6301-F3F8-9A8C2DD823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defPPr>
              <a:defRPr lang="nl-BE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23" lvl="1" indent="0">
              <a:buNone/>
            </a:pPr>
            <a:r>
              <a:rPr lang="nl-NL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endParaRPr lang="nl-BE" dirty="0"/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2239DC6A-A5FD-18C6-C3C6-0383B8E3DFE4}"/>
              </a:ext>
            </a:extLst>
          </p:cNvPr>
          <p:cNvSpPr txBox="1"/>
          <p:nvPr/>
        </p:nvSpPr>
        <p:spPr>
          <a:xfrm>
            <a:off x="838200" y="2252585"/>
            <a:ext cx="10603938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nl-BE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ONDERGRONDEN UIT HOUT</a:t>
            </a:r>
          </a:p>
          <a:p>
            <a:endParaRPr lang="en-US" sz="20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OASIS</a:t>
            </a:r>
            <a:r>
              <a:rPr lang="en-US" sz="2000" b="1" baseline="30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®</a:t>
            </a:r>
            <a:r>
              <a:rPr lang="en-US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BIOLIT</a:t>
            </a:r>
            <a:r>
              <a:rPr lang="en-US" sz="2000" b="1" baseline="30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®</a:t>
            </a:r>
            <a:r>
              <a:rPr lang="en-US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containers</a:t>
            </a:r>
          </a:p>
          <a:p>
            <a:pPr marL="342917" indent="-342917">
              <a:buFont typeface="Arial" panose="020B0604020202020204" pitchFamily="34" charset="0"/>
              <a:buChar char="•"/>
            </a:pP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Gemaakt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van </a:t>
            </a: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gerecycled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papier</a:t>
            </a:r>
          </a:p>
          <a:p>
            <a:pPr marL="342917" indent="-342917">
              <a:buFont typeface="Arial" panose="020B0604020202020204" pitchFamily="34" charset="0"/>
              <a:buChar char="•"/>
            </a:pP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Composteerbaar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en </a:t>
            </a:r>
            <a:r>
              <a:rPr lang="en-US" sz="20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biologisch</a:t>
            </a:r>
            <a:r>
              <a:rPr lang="en-US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afbreekbaar</a:t>
            </a:r>
            <a:endParaRPr lang="en-US" sz="20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OASIS</a:t>
            </a:r>
            <a:r>
              <a:rPr lang="en-US" sz="2000" b="1" baseline="30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®</a:t>
            </a:r>
            <a:r>
              <a:rPr lang="en-US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NATUREBASE</a:t>
            </a:r>
            <a:r>
              <a:rPr lang="en-US" sz="2000" b="1" baseline="30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® </a:t>
            </a:r>
            <a:r>
              <a:rPr lang="en-US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ondergronden</a:t>
            </a:r>
            <a:endParaRPr lang="en-US" sz="20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64" indent="-285764"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Look, feel en </a:t>
            </a: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gebruik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zoals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plastiek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285764" indent="-285764">
              <a:buFont typeface="Arial" panose="020B0604020202020204" pitchFamily="34" charset="0"/>
              <a:buChar char="•"/>
            </a:pP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Gemaakt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van </a:t>
            </a:r>
            <a:r>
              <a:rPr lang="en-US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“paper-based” polymer</a:t>
            </a:r>
          </a:p>
          <a:p>
            <a:pPr marL="285764" indent="-285764">
              <a:buFont typeface="Arial" panose="020B0604020202020204" pitchFamily="34" charset="0"/>
              <a:buChar char="•"/>
            </a:pPr>
            <a:r>
              <a:rPr lang="en-US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OK COMPOST 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– </a:t>
            </a: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volledig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biologisch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afbreekbaar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</a:t>
            </a: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binnen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6 </a:t>
            </a: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maanden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(EN13432)</a:t>
            </a:r>
          </a:p>
          <a:p>
            <a:endParaRPr lang="en-US" sz="20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2EE99E97-FC5C-CF93-B7DA-B77D6F4410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4477" y="3611168"/>
            <a:ext cx="1371719" cy="798645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23FB4730-F3A5-6995-0A6D-5C054B2673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54550" y="3072207"/>
            <a:ext cx="1688738" cy="957155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53B1C256-4D22-A468-596C-2AD3D109C9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45574" y="4859366"/>
            <a:ext cx="1853345" cy="1109568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8C9071EB-E262-8FFB-567E-43FC6DB929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60814" y="1679310"/>
            <a:ext cx="2007876" cy="1900723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CC429546-0A88-C32D-738C-172AB86C68D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04675" y="5914812"/>
            <a:ext cx="1621677" cy="816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0509901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</TotalTime>
  <Words>569</Words>
  <Application>Microsoft Office PowerPoint</Application>
  <PresentationFormat>Breedbeeld</PresentationFormat>
  <Paragraphs>99</Paragraphs>
  <Slides>19</Slides>
  <Notes>2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19</vt:i4>
      </vt:variant>
    </vt:vector>
  </HeadingPairs>
  <TitlesOfParts>
    <vt:vector size="24" baseType="lpstr">
      <vt:lpstr>Aptos</vt:lpstr>
      <vt:lpstr>Aptos Display</vt:lpstr>
      <vt:lpstr>Arial</vt:lpstr>
      <vt:lpstr>Calibri</vt:lpstr>
      <vt:lpstr>Kantoorthema</vt:lpstr>
      <vt:lpstr>PowerPoint-presentatie</vt:lpstr>
      <vt:lpstr>WIE IS SMITHERS-OASIS ?</vt:lpstr>
      <vt:lpstr>SMITHERS-OASIS BeNeLux</vt:lpstr>
      <vt:lpstr>DUURZAAMHEID IS MEER DAN EEN PRODUCT</vt:lpstr>
      <vt:lpstr>UP &amp; DOWNSTREAM</vt:lpstr>
      <vt:lpstr>UPSTREAM – LOKAAL: SOURCING, PRODUCTIE &amp; KORTE SUPPLY</vt:lpstr>
      <vt:lpstr>ONZE DUURZAAMHEIDSREIS</vt:lpstr>
      <vt:lpstr>VERPAKKINGEN</vt:lpstr>
      <vt:lpstr>STEEKSCHUIM GERELATEERDE BASIS</vt:lpstr>
      <vt:lpstr>ONZE FLORAL MEDIA INNOVATIE-TIJDLIJN</vt:lpstr>
      <vt:lpstr>ONZE FLORAL MEDIA INNOVATIE -TIJDLIJN</vt:lpstr>
      <vt:lpstr>ONZE FLORAL MEDIA INNOVATIE -TIJDLIJN</vt:lpstr>
      <vt:lpstr>ONZE FLORAL MEDIA INNOVATIE -TIJDLIJN</vt:lpstr>
      <vt:lpstr>ONZE FLORAL MEDIA INNOVATIE -TIJDLIJN</vt:lpstr>
      <vt:lpstr>PowerPoint-presentatie</vt:lpstr>
      <vt:lpstr>OASIS® RENEWAL™ FLORAL FOAM  </vt:lpstr>
      <vt:lpstr>OASIS® RENEWAL™ FLORAL FOAM</vt:lpstr>
      <vt:lpstr>Certificeringen van derden die we wereldwijd hebben behaald</vt:lpstr>
      <vt:lpstr>DANK VOOR UW AANDACHT!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Lucas Simonis</dc:creator>
  <cp:lastModifiedBy>Lucas Simonis</cp:lastModifiedBy>
  <cp:revision>1</cp:revision>
  <dcterms:created xsi:type="dcterms:W3CDTF">2025-03-20T14:42:14Z</dcterms:created>
  <dcterms:modified xsi:type="dcterms:W3CDTF">2025-03-20T14:51:55Z</dcterms:modified>
</cp:coreProperties>
</file>